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7" r:id="rId3"/>
    <p:sldId id="259" r:id="rId4"/>
    <p:sldId id="261" r:id="rId5"/>
    <p:sldId id="262" r:id="rId6"/>
    <p:sldId id="263" r:id="rId7"/>
    <p:sldId id="264" r:id="rId8"/>
    <p:sldId id="258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živatel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DE80C-7D0F-40D5-A7E5-B77D7E54FB5D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955B6-37AF-423C-8527-C0F416798E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0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955B6-37AF-423C-8527-C0F416798E6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6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A906-E431-40BC-8442-2888442B2544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B13-392B-4014-BBAC-76DE13DE87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00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A906-E431-40BC-8442-2888442B2544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B13-392B-4014-BBAC-76DE13DE87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40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A906-E431-40BC-8442-2888442B2544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B13-392B-4014-BBAC-76DE13DE87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63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A906-E431-40BC-8442-2888442B2544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B13-392B-4014-BBAC-76DE13DE87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1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A906-E431-40BC-8442-2888442B2544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B13-392B-4014-BBAC-76DE13DE87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09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A906-E431-40BC-8442-2888442B2544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B13-392B-4014-BBAC-76DE13DE87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22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A906-E431-40BC-8442-2888442B2544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B13-392B-4014-BBAC-76DE13DE87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32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A906-E431-40BC-8442-2888442B2544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B13-392B-4014-BBAC-76DE13DE87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08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A906-E431-40BC-8442-2888442B2544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B13-392B-4014-BBAC-76DE13DE87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48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A906-E431-40BC-8442-2888442B2544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B13-392B-4014-BBAC-76DE13DE87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45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A906-E431-40BC-8442-2888442B2544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AB13-392B-4014-BBAC-76DE13DE87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20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4A906-E431-40BC-8442-2888442B2544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8AB13-392B-4014-BBAC-76DE13DE87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63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772400" cy="792089"/>
          </a:xfrm>
        </p:spPr>
        <p:txBody>
          <a:bodyPr>
            <a:normAutofit fontScale="90000"/>
          </a:bodyPr>
          <a:lstStyle/>
          <a:p>
            <a:r>
              <a:rPr lang="cs-CZ" sz="4800" b="1" dirty="0" smtClean="0">
                <a:effectLst>
                  <a:outerShdw sx="1000" sy="1000" algn="tl">
                    <a:schemeClr val="tx1"/>
                  </a:outerShdw>
                  <a:reflection endPos="0" dir="5400000" sy="-100000" algn="bl" rotWithShape="0"/>
                </a:effectLst>
              </a:rPr>
              <a:t>MALÁ KAPITOLA O ČASE</a:t>
            </a:r>
            <a:endParaRPr lang="cs-CZ" sz="4800" b="1" dirty="0">
              <a:effectLst>
                <a:outerShdw sx="1000" sy="1000" algn="tl">
                  <a:schemeClr val="tx1">
                    <a:alpha val="51000"/>
                  </a:schemeClr>
                </a:outerShdw>
                <a:reflection endPos="0" dir="5400000" sy="-100000" algn="bl" rotWithShape="0"/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6021288"/>
            <a:ext cx="8568952" cy="406896"/>
          </a:xfrm>
        </p:spPr>
        <p:txBody>
          <a:bodyPr>
            <a:normAutofit/>
          </a:bodyPr>
          <a:lstStyle/>
          <a:p>
            <a:r>
              <a:rPr lang="cs-CZ" sz="1000" i="1" dirty="0" smtClean="0">
                <a:effectLst/>
              </a:rPr>
              <a:t>).</a:t>
            </a:r>
            <a:endParaRPr lang="cs-CZ" sz="1000" dirty="0"/>
          </a:p>
        </p:txBody>
      </p:sp>
      <p:pic>
        <p:nvPicPr>
          <p:cNvPr id="1026" name="Picture 2" descr="C:\Users\Uživatel\Pictures\lo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91" y="5050175"/>
            <a:ext cx="3603242" cy="9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491476" y="6419086"/>
            <a:ext cx="184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cs-CZ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15616" y="620688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Základní škola a Mateřská škola, Liberec, Barvířská 38/6, příspěvková organizace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025" y="289925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Název: VY_32_inovace_01 Vlastivěda-starší české dějiny</a:t>
            </a:r>
          </a:p>
          <a:p>
            <a:r>
              <a:rPr lang="cs-CZ" dirty="0" smtClean="0"/>
              <a:t>Autor: Mgr. Martina Šímová</a:t>
            </a:r>
          </a:p>
          <a:p>
            <a:r>
              <a:rPr lang="cs-CZ" dirty="0" smtClean="0"/>
              <a:t>Období: Leden 2012</a:t>
            </a:r>
          </a:p>
          <a:p>
            <a:r>
              <a:rPr lang="cs-CZ" dirty="0" smtClean="0"/>
              <a:t>Věková skupina: 4.ročník</a:t>
            </a:r>
          </a:p>
          <a:p>
            <a:r>
              <a:rPr lang="cs-CZ" dirty="0" smtClean="0"/>
              <a:t>Tematická oblast: Vlastivěda</a:t>
            </a:r>
          </a:p>
          <a:p>
            <a:r>
              <a:rPr lang="cs-CZ" dirty="0" smtClean="0"/>
              <a:t>Anotace: Představení způsoby měření času v minulosti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56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50462" y="1988840"/>
            <a:ext cx="7772400" cy="1470025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cs-CZ" dirty="0" smtClean="0"/>
              <a:t>Malá kapitola o čase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6" y="3974577"/>
            <a:ext cx="2569457" cy="241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Uživatel\AppData\Local\Microsoft\Windows\Temporary Internet Files\Content.IE5\RZ9OQJ32\MC9004404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864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Už v minulosti lidé potřebovali měřit čas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685497"/>
            <a:ext cx="3312368" cy="248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47664" y="498003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Sluneční hodiny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86" y="101025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42" y="3411281"/>
            <a:ext cx="1785937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403648" y="4365104"/>
            <a:ext cx="241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Přesýpací hodiny</a:t>
            </a:r>
            <a:endParaRPr lang="cs-CZ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655676" y="573325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Vodní hodiny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408712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Základem pro měření času je: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Doba oběhu Země kolem Slunce – </a:t>
            </a:r>
            <a:r>
              <a:rPr lang="cs-CZ" b="1" dirty="0" smtClean="0">
                <a:solidFill>
                  <a:srgbClr val="FF0000"/>
                </a:solidFill>
              </a:rPr>
              <a:t>1 rok</a:t>
            </a:r>
          </a:p>
          <a:p>
            <a:r>
              <a:rPr lang="cs-CZ" dirty="0" smtClean="0">
                <a:solidFill>
                  <a:srgbClr val="008000"/>
                </a:solidFill>
              </a:rPr>
              <a:t>Doba oběhu Měsíce kolem Země – </a:t>
            </a:r>
            <a:r>
              <a:rPr lang="cs-CZ" b="1" dirty="0" smtClean="0">
                <a:solidFill>
                  <a:srgbClr val="008000"/>
                </a:solidFill>
              </a:rPr>
              <a:t>30 dní nebo-</a:t>
            </a:r>
            <a:r>
              <a:rPr lang="cs-CZ" b="1" dirty="0" err="1" smtClean="0">
                <a:solidFill>
                  <a:srgbClr val="008000"/>
                </a:solidFill>
              </a:rPr>
              <a:t>li</a:t>
            </a:r>
            <a:r>
              <a:rPr lang="cs-CZ" b="1" dirty="0" smtClean="0">
                <a:solidFill>
                  <a:srgbClr val="008000"/>
                </a:solidFill>
              </a:rPr>
              <a:t> 1 měsíc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Doba otočení Země kolem své osy – to je </a:t>
            </a:r>
            <a:r>
              <a:rPr lang="cs-CZ" b="1" dirty="0" smtClean="0">
                <a:solidFill>
                  <a:srgbClr val="002060"/>
                </a:solidFill>
              </a:rPr>
              <a:t>1 den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74197"/>
            <a:ext cx="5270260" cy="356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1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Jak se označují </a:t>
            </a:r>
            <a:r>
              <a:rPr lang="cs-CZ" dirty="0" smtClean="0">
                <a:solidFill>
                  <a:schemeClr val="accent4"/>
                </a:solidFill>
              </a:rPr>
              <a:t>léta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v kalendáři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Počátek letopočtu		  </a:t>
            </a:r>
            <a:r>
              <a:rPr lang="cs-CZ" dirty="0" smtClean="0">
                <a:solidFill>
                  <a:srgbClr val="0070C0"/>
                </a:solidFill>
              </a:rPr>
              <a:t>rok narození Ježíše Krista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995936" y="1916832"/>
            <a:ext cx="12241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899592" y="4437112"/>
            <a:ext cx="7344816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572000" y="4185084"/>
            <a:ext cx="0" cy="50405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467545" y="4437112"/>
            <a:ext cx="4104455" cy="0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8172400" y="4437112"/>
            <a:ext cx="576064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355976" y="37170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0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90255" y="390169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Léta před Kristem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76285" y="46891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Před naším letopočtem (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př.n.l.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364088" y="391482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Léta po narození Krista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364088" y="46891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Našeho letopočtu (</a:t>
            </a:r>
            <a:r>
              <a:rPr lang="cs-CZ" b="1" dirty="0" smtClean="0">
                <a:solidFill>
                  <a:srgbClr val="0070C0"/>
                </a:solidFill>
              </a:rPr>
              <a:t>n.l.</a:t>
            </a:r>
            <a:r>
              <a:rPr lang="cs-CZ" dirty="0" smtClean="0">
                <a:solidFill>
                  <a:srgbClr val="0070C0"/>
                </a:solidFill>
              </a:rPr>
              <a:t>)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Uživatel\AppData\Local\Microsoft\Windows\Temporary Internet Files\Content.IE5\RZ9OQJ32\MC90043627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16" y="468914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8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Tisíciletí?? Století??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Století = 100 let např. roky 1901 – 1999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Tisíciletí = 1000 let např. roky 1001 - 2000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5123" name="Picture 3" descr="C:\Users\Uživatel\AppData\Local\Microsoft\Windows\Temporary Internet Files\Content.IE5\LMPN2MD2\MC9004344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500"/>
            <a:ext cx="1625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755576" y="4653136"/>
            <a:ext cx="7488832" cy="0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195736" y="4401108"/>
            <a:ext cx="0" cy="50405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2843808" y="4401108"/>
            <a:ext cx="0" cy="50405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3511740" y="4401108"/>
            <a:ext cx="0" cy="50405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139952" y="4401108"/>
            <a:ext cx="0" cy="50405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5796136" y="4401108"/>
            <a:ext cx="0" cy="50405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6444208" y="4401108"/>
            <a:ext cx="0" cy="50405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7092280" y="4401108"/>
            <a:ext cx="0" cy="50405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7668344" y="4401108"/>
            <a:ext cx="0" cy="50405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 dolů 9"/>
          <p:cNvSpPr/>
          <p:nvPr/>
        </p:nvSpPr>
        <p:spPr>
          <a:xfrm>
            <a:off x="2339752" y="508518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lů 17"/>
          <p:cNvSpPr/>
          <p:nvPr/>
        </p:nvSpPr>
        <p:spPr>
          <a:xfrm>
            <a:off x="3599892" y="508518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nahoru 18"/>
          <p:cNvSpPr/>
          <p:nvPr/>
        </p:nvSpPr>
        <p:spPr>
          <a:xfrm>
            <a:off x="2948101" y="3717032"/>
            <a:ext cx="451908" cy="599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nahoru 19"/>
          <p:cNvSpPr/>
          <p:nvPr/>
        </p:nvSpPr>
        <p:spPr>
          <a:xfrm>
            <a:off x="5903346" y="3770473"/>
            <a:ext cx="360040" cy="4924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nahoru 20"/>
          <p:cNvSpPr/>
          <p:nvPr/>
        </p:nvSpPr>
        <p:spPr>
          <a:xfrm>
            <a:off x="7334587" y="3782959"/>
            <a:ext cx="288032" cy="4924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6595361" y="5067182"/>
            <a:ext cx="432048" cy="612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2699792" y="404415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0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889702" y="4084251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100</a:t>
            </a:r>
            <a:endParaRPr lang="cs-CZ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833918" y="4084251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2</a:t>
            </a:r>
            <a:r>
              <a:rPr lang="cs-CZ" b="1" dirty="0" smtClean="0"/>
              <a:t>00</a:t>
            </a:r>
            <a:endParaRPr lang="cs-CZ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221850" y="4084251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100</a:t>
            </a:r>
            <a:endParaRPr lang="cs-CZ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292080" y="4084251"/>
            <a:ext cx="76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1800</a:t>
            </a:r>
            <a:endParaRPr lang="cs-CZ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6138173" y="4084251"/>
            <a:ext cx="67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1900</a:t>
            </a:r>
            <a:endParaRPr lang="cs-CZ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6768244" y="4084251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2000</a:t>
            </a:r>
            <a:endParaRPr lang="cs-CZ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7524328" y="408425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2100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1691679" y="5949280"/>
            <a:ext cx="170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1. Století před Kristem</a:t>
            </a:r>
            <a:endParaRPr lang="cs-CZ" b="1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3285787" y="5784192"/>
            <a:ext cx="170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1. Století před Kristem</a:t>
            </a:r>
            <a:endParaRPr lang="cs-CZ" b="1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2367685" y="2924944"/>
            <a:ext cx="170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1. Století po Kristu</a:t>
            </a:r>
            <a:endParaRPr lang="cs-CZ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5284008" y="2894737"/>
            <a:ext cx="170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19. století</a:t>
            </a:r>
            <a:endParaRPr lang="cs-CZ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6115263" y="5845290"/>
            <a:ext cx="170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20. století</a:t>
            </a:r>
            <a:endParaRPr lang="cs-CZ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6814179" y="3124142"/>
            <a:ext cx="170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21. století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009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kalendářů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Řecký</a:t>
            </a:r>
            <a:r>
              <a:rPr lang="cs-CZ" dirty="0" smtClean="0"/>
              <a:t> – počátek letopočtu jsou první olympijské hry</a:t>
            </a:r>
          </a:p>
          <a:p>
            <a:r>
              <a:rPr lang="cs-CZ" dirty="0" smtClean="0">
                <a:solidFill>
                  <a:srgbClr val="92D050"/>
                </a:solidFill>
              </a:rPr>
              <a:t>Arabský</a:t>
            </a:r>
            <a:r>
              <a:rPr lang="cs-CZ" dirty="0" smtClean="0"/>
              <a:t> – počátek je rok 622 našeho letopočtu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Židovský</a:t>
            </a:r>
            <a:r>
              <a:rPr lang="cs-CZ" dirty="0" smtClean="0"/>
              <a:t> – počátek má u stvoření světa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7" name="Picture 3" descr="C:\Users\Uživatel\AppData\Local\Microsoft\Windows\Temporary Internet Files\Content.IE5\SLO2JL7N\MC9004420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2613"/>
            <a:ext cx="1919982" cy="22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9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036" y="-29176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Použité prameny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5074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Dostupné z internetu: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0036" y="889783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 1 </a:t>
            </a:r>
            <a:r>
              <a:rPr lang="cs-CZ" sz="1200" dirty="0" smtClean="0"/>
              <a:t>- Http://lidak.signaly.cz [online]. 2011 [cit. 2011-10-11]. O tom, jak mé hodiny bolely ruce. Dostupné z </a:t>
            </a:r>
            <a:r>
              <a:rPr lang="cs-CZ" sz="1200" dirty="0" err="1" smtClean="0"/>
              <a:t>WWW:http</a:t>
            </a:r>
            <a:r>
              <a:rPr lang="cs-CZ" sz="1200" dirty="0" smtClean="0"/>
              <a:t>://www.google.cz/</a:t>
            </a:r>
            <a:r>
              <a:rPr lang="cs-CZ" sz="1200" dirty="0" err="1" smtClean="0"/>
              <a:t>imgres?q</a:t>
            </a:r>
            <a:r>
              <a:rPr lang="cs-CZ" sz="1200" dirty="0" smtClean="0"/>
              <a:t>=</a:t>
            </a:r>
            <a:r>
              <a:rPr lang="cs-CZ" sz="1200" dirty="0" err="1" smtClean="0"/>
              <a:t>hodiny&amp;hl</a:t>
            </a:r>
            <a:r>
              <a:rPr lang="cs-CZ" sz="1200" dirty="0" smtClean="0"/>
              <a:t>=</a:t>
            </a:r>
            <a:r>
              <a:rPr lang="cs-CZ" sz="1200" dirty="0" err="1" smtClean="0"/>
              <a:t>cs&amp;biw</a:t>
            </a:r>
            <a:r>
              <a:rPr lang="cs-CZ" sz="1200" dirty="0" smtClean="0"/>
              <a:t>=1366&amp;bih=667&amp;tbm=</a:t>
            </a:r>
            <a:r>
              <a:rPr lang="cs-CZ" sz="1200" dirty="0" err="1" smtClean="0"/>
              <a:t>isch&amp;tbnid</a:t>
            </a:r>
            <a:r>
              <a:rPr lang="cs-CZ" sz="1200" dirty="0" smtClean="0"/>
              <a:t>=WZxhgnDsc5Y6ZM:&amp;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=http://lidak.signaly.cz/0904/</a:t>
            </a:r>
            <a:r>
              <a:rPr lang="cs-CZ" sz="1200" dirty="0" err="1" smtClean="0"/>
              <a:t>o-tom-jak-me&amp;docid</a:t>
            </a:r>
            <a:r>
              <a:rPr lang="cs-CZ" sz="1200" dirty="0" smtClean="0"/>
              <a:t>=mr9uPwXmwoUy4M&amp;w=915&amp;h=861&amp;ei=WnOUTsnIJ8uLswaOgZX8BQ&amp;zoom=1&amp;iact=</a:t>
            </a:r>
            <a:r>
              <a:rPr lang="cs-CZ" sz="1200" dirty="0" err="1" smtClean="0"/>
              <a:t>rc&amp;dur</a:t>
            </a:r>
            <a:r>
              <a:rPr lang="cs-CZ" sz="1200" dirty="0" smtClean="0"/>
              <a:t>=396&amp;page=5&amp;tbnh=142&amp;tbnw=151&amp;start=90&amp;ndsp=22&amp;ved=1t:429,r:15,s:90&amp;tx=55&amp;ty=66&gt;</a:t>
            </a:r>
          </a:p>
          <a:p>
            <a:r>
              <a:rPr lang="cs-CZ" sz="1200" b="1" dirty="0" smtClean="0"/>
              <a:t>Obr. 2 </a:t>
            </a:r>
            <a:r>
              <a:rPr lang="cs-CZ" sz="1200" dirty="0" smtClean="0"/>
              <a:t>– klipart</a:t>
            </a:r>
          </a:p>
          <a:p>
            <a:r>
              <a:rPr lang="cs-CZ" sz="1200" b="1" dirty="0" smtClean="0"/>
              <a:t>Obr. 3 </a:t>
            </a:r>
            <a:r>
              <a:rPr lang="cs-CZ" sz="1200" dirty="0" smtClean="0"/>
              <a:t>- </a:t>
            </a:r>
            <a:r>
              <a:rPr lang="cs-CZ" sz="1200" i="1" dirty="0" smtClean="0"/>
              <a:t>Http://pour.cz</a:t>
            </a:r>
            <a:r>
              <a:rPr lang="cs-CZ" sz="1200" dirty="0" smtClean="0"/>
              <a:t> [online]. 2011 [cit. 2011-10-11]. Přesýpací hodiny. Dostupné z WWW: &lt;http://www.google.cz/</a:t>
            </a:r>
            <a:r>
              <a:rPr lang="cs-CZ" sz="1200" dirty="0" err="1" smtClean="0"/>
              <a:t>imgres?q</a:t>
            </a:r>
            <a:r>
              <a:rPr lang="cs-CZ" sz="1200" dirty="0" smtClean="0"/>
              <a:t>=p%C5%99es%C3%BDpac%C3%AD+hodiny&amp;hl=</a:t>
            </a:r>
            <a:r>
              <a:rPr lang="cs-CZ" sz="1200" dirty="0" err="1" smtClean="0"/>
              <a:t>cs&amp;biw</a:t>
            </a:r>
            <a:r>
              <a:rPr lang="cs-CZ" sz="1200" dirty="0" smtClean="0"/>
              <a:t>=1366&amp;bih=667&amp;tbm=</a:t>
            </a:r>
            <a:r>
              <a:rPr lang="cs-CZ" sz="1200" dirty="0" err="1" smtClean="0"/>
              <a:t>isch&amp;tbnid</a:t>
            </a:r>
            <a:r>
              <a:rPr lang="cs-CZ" sz="1200" dirty="0" smtClean="0"/>
              <a:t>=k3M667WrOPYlxM:&amp;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=http://www.pour.cz/web/</a:t>
            </a:r>
            <a:r>
              <a:rPr lang="cs-CZ" sz="1200" dirty="0" err="1" smtClean="0"/>
              <a:t>pour</a:t>
            </a:r>
            <a:r>
              <a:rPr lang="cs-CZ" sz="1200" dirty="0" smtClean="0"/>
              <a:t>/</a:t>
            </a:r>
            <a:r>
              <a:rPr lang="cs-CZ" sz="1200" dirty="0" err="1" smtClean="0"/>
              <a:t>katalog.htm&amp;docid</a:t>
            </a:r>
            <a:r>
              <a:rPr lang="cs-CZ" sz="1200" dirty="0" smtClean="0"/>
              <a:t>=We8KB7TKH3f5VM&amp;w=150&amp;h=266&amp;ei=O3yUTv70KonXsgbRhInpBQ&amp;zoom=1&amp;iact=</a:t>
            </a:r>
            <a:r>
              <a:rPr lang="cs-CZ" sz="1200" dirty="0" err="1" smtClean="0"/>
              <a:t>rc&amp;dur</a:t>
            </a:r>
            <a:r>
              <a:rPr lang="cs-CZ" sz="1200" dirty="0" smtClean="0"/>
              <a:t>=233&amp;page=1&amp;tbnh=136&amp;tbnw=77&amp;start=0&amp;ndsp=27&amp;ved=1t:429,r:10,s:0&amp;tx=38&amp;ty=36&gt;.</a:t>
            </a:r>
          </a:p>
          <a:p>
            <a:r>
              <a:rPr lang="cs-CZ" sz="1200" b="1" dirty="0" smtClean="0"/>
              <a:t>Obr. 4 </a:t>
            </a:r>
            <a:r>
              <a:rPr lang="cs-CZ" sz="1200" dirty="0" smtClean="0"/>
              <a:t>- </a:t>
            </a:r>
            <a:r>
              <a:rPr lang="cs-CZ" sz="1200" i="1" dirty="0" smtClean="0"/>
              <a:t>Www.kalendar.info</a:t>
            </a:r>
            <a:r>
              <a:rPr lang="cs-CZ" sz="1200" dirty="0" smtClean="0"/>
              <a:t> [online]. 2011 [cit. 2011-10-11]. Trychtýřovité vodní hodiny. Dostupné z WWW: &lt;http://www.google.cz/</a:t>
            </a:r>
            <a:r>
              <a:rPr lang="cs-CZ" sz="1200" dirty="0" err="1" smtClean="0"/>
              <a:t>imgres?q</a:t>
            </a:r>
            <a:r>
              <a:rPr lang="cs-CZ" sz="1200" dirty="0" smtClean="0"/>
              <a:t>=vodn%C3%AD+hodiny&amp;hl=</a:t>
            </a:r>
            <a:r>
              <a:rPr lang="cs-CZ" sz="1200" dirty="0" err="1" smtClean="0"/>
              <a:t>cs&amp;biw</a:t>
            </a:r>
            <a:r>
              <a:rPr lang="cs-CZ" sz="1200" dirty="0" smtClean="0"/>
              <a:t>=1366&amp;bih=667&amp;tbm=</a:t>
            </a:r>
            <a:r>
              <a:rPr lang="cs-CZ" sz="1200" dirty="0" err="1" smtClean="0"/>
              <a:t>isch&amp;tbnid</a:t>
            </a:r>
            <a:r>
              <a:rPr lang="cs-CZ" sz="1200" dirty="0" smtClean="0"/>
              <a:t>=stguClHYNyT7LM:&amp;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=http://www.kalendar.info/</a:t>
            </a:r>
            <a:r>
              <a:rPr lang="cs-CZ" sz="1200" dirty="0" err="1" smtClean="0"/>
              <a:t>datacs</a:t>
            </a:r>
            <a:r>
              <a:rPr lang="cs-CZ" sz="1200" dirty="0" smtClean="0"/>
              <a:t>/</a:t>
            </a:r>
            <a:r>
              <a:rPr lang="cs-CZ" sz="1200" dirty="0" err="1" smtClean="0"/>
              <a:t>time</a:t>
            </a:r>
            <a:r>
              <a:rPr lang="cs-CZ" sz="1200" dirty="0" smtClean="0"/>
              <a:t>/timehr02.php%3Fsession&amp;docid=p-7h2RA9IJZ3nM&amp;w=150&amp;h=150&amp;ei=4H-UTqr-K8jtsgbUlvXPBQ&amp;zoom=1&amp;iact=</a:t>
            </a:r>
            <a:r>
              <a:rPr lang="cs-CZ" sz="1200" dirty="0" err="1" smtClean="0"/>
              <a:t>rc&amp;dur</a:t>
            </a:r>
            <a:r>
              <a:rPr lang="cs-CZ" sz="1200" dirty="0" smtClean="0"/>
              <a:t>=635&amp;page=1&amp;tbnh=120&amp;tbnw=120&amp;start=0&amp;ndsp=26&amp;ved=1t:429,r:2,s:0&amp;tx=77&amp;ty=64&gt;.</a:t>
            </a:r>
          </a:p>
          <a:p>
            <a:r>
              <a:rPr lang="cs-CZ" sz="1200" b="1" dirty="0" smtClean="0"/>
              <a:t>Obr. 5 </a:t>
            </a:r>
            <a:r>
              <a:rPr lang="cs-CZ" sz="1200" dirty="0" smtClean="0"/>
              <a:t>- </a:t>
            </a:r>
            <a:r>
              <a:rPr lang="cs-CZ" sz="1200" i="1" dirty="0" smtClean="0"/>
              <a:t>Www.hvezdnysnilek2.blog.cz</a:t>
            </a:r>
            <a:r>
              <a:rPr lang="cs-CZ" sz="1200" dirty="0" smtClean="0"/>
              <a:t> [online]. 2011 [cit. 2011-10-11]. Další příklady slunečních hodin. Dostupné z WWW: &lt;http://www.google.cz/</a:t>
            </a:r>
            <a:r>
              <a:rPr lang="cs-CZ" sz="1200" dirty="0" err="1" smtClean="0"/>
              <a:t>imgres?q</a:t>
            </a:r>
            <a:r>
              <a:rPr lang="cs-CZ" sz="1200" dirty="0" smtClean="0"/>
              <a:t>=slune%C4%8Dn%C3%AD+hodiny&amp;hl=</a:t>
            </a:r>
            <a:r>
              <a:rPr lang="cs-CZ" sz="1200" dirty="0" err="1" smtClean="0"/>
              <a:t>cs&amp;biw</a:t>
            </a:r>
            <a:r>
              <a:rPr lang="cs-CZ" sz="1200" dirty="0" smtClean="0"/>
              <a:t>=1366&amp;bih=667&amp;tbm=</a:t>
            </a:r>
            <a:r>
              <a:rPr lang="cs-CZ" sz="1200" dirty="0" err="1" smtClean="0"/>
              <a:t>isch&amp;tbnid</a:t>
            </a:r>
            <a:r>
              <a:rPr lang="cs-CZ" sz="1200" dirty="0" smtClean="0"/>
              <a:t>=B6oPVOaAEg79cM:&amp;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=http://hvezdnysnilek2.blog.cz/1001/</a:t>
            </a:r>
            <a:r>
              <a:rPr lang="cs-CZ" sz="1200" dirty="0" err="1" smtClean="0"/>
              <a:t>prijdou-vam-take-slunecni-hodiny-romanticke-a-tajemne&amp;docid</a:t>
            </a:r>
            <a:r>
              <a:rPr lang="cs-CZ" sz="1200" dirty="0" smtClean="0"/>
              <a:t>=t0v5xh7qruL_hM&amp;w=267&amp;h=200&amp;ei=R4CUTtbWMYyRswaq8bCkAg&amp;zoom=1&amp;iact=</a:t>
            </a:r>
            <a:r>
              <a:rPr lang="cs-CZ" sz="1200" dirty="0" err="1" smtClean="0"/>
              <a:t>rc&amp;dur</a:t>
            </a:r>
            <a:r>
              <a:rPr lang="cs-CZ" sz="1200" dirty="0" smtClean="0"/>
              <a:t>=275&amp;page=1&amp;tbnh=134&amp;tbnw=193&amp;start=0&amp;ndsp=18&amp;ved=1t:429,r:7,s:0&amp;tx=89&amp;ty=36&gt;.</a:t>
            </a:r>
          </a:p>
          <a:p>
            <a:r>
              <a:rPr lang="cs-CZ" sz="1200" b="1" dirty="0" smtClean="0"/>
              <a:t>Obr. 6 </a:t>
            </a:r>
            <a:r>
              <a:rPr lang="cs-CZ" sz="1200" dirty="0" smtClean="0"/>
              <a:t>- Www.zskomtu.cz [online]. 2011 [cit. 2011-10-11]. Na severním pólu trvá polární den od: obeh.jpg. Dostupné z WWW: &lt;http://www.google.cz/</a:t>
            </a:r>
            <a:r>
              <a:rPr lang="cs-CZ" sz="1200" dirty="0" err="1" smtClean="0"/>
              <a:t>imgres?q</a:t>
            </a:r>
            <a:r>
              <a:rPr lang="cs-CZ" sz="1200" dirty="0" smtClean="0"/>
              <a:t>=ob%C4%9Bh+zem%C4%9B+kolem+slunce&amp;num=10&amp;hl=</a:t>
            </a:r>
            <a:r>
              <a:rPr lang="cs-CZ" sz="1200" dirty="0" err="1" smtClean="0"/>
              <a:t>cs&amp;biw</a:t>
            </a:r>
            <a:r>
              <a:rPr lang="cs-CZ" sz="1200" dirty="0" smtClean="0"/>
              <a:t>=1366&amp;bih=667&amp;tbm=</a:t>
            </a:r>
            <a:r>
              <a:rPr lang="cs-CZ" sz="1200" dirty="0" err="1" smtClean="0"/>
              <a:t>isch&amp;tbnid</a:t>
            </a:r>
            <a:r>
              <a:rPr lang="cs-CZ" sz="1200" dirty="0" smtClean="0"/>
              <a:t>=oov0WXn79L_alM:&amp;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=http://www.zskomtu.cz/</a:t>
            </a:r>
            <a:r>
              <a:rPr lang="cs-CZ" sz="1200" dirty="0" err="1" smtClean="0"/>
              <a:t>vyuka</a:t>
            </a:r>
            <a:r>
              <a:rPr lang="cs-CZ" sz="1200" dirty="0" smtClean="0"/>
              <a:t>/</a:t>
            </a:r>
            <a:r>
              <a:rPr lang="cs-CZ" sz="1200" dirty="0" err="1" smtClean="0"/>
              <a:t>zemepis</a:t>
            </a:r>
            <a:r>
              <a:rPr lang="cs-CZ" sz="1200" dirty="0" smtClean="0"/>
              <a:t>/</a:t>
            </a:r>
            <a:r>
              <a:rPr lang="cs-CZ" sz="1200" dirty="0" err="1" smtClean="0"/>
              <a:t>stranky</a:t>
            </a:r>
            <a:r>
              <a:rPr lang="cs-CZ" sz="1200" dirty="0" smtClean="0"/>
              <a:t>/testy/fyzicky/</a:t>
            </a:r>
            <a:r>
              <a:rPr lang="cs-CZ" sz="1200" dirty="0" err="1" smtClean="0"/>
              <a:t>pohyby_zeme.htm&amp;docid</a:t>
            </a:r>
            <a:r>
              <a:rPr lang="cs-CZ" sz="1200" dirty="0" smtClean="0"/>
              <a:t>=wEgIxztW1PImKM&amp;w=1575&amp;h=1066&amp;ei=hIGUTqH2IMzCtAb48MXHBQ&amp;zoom=1&amp;iact=</a:t>
            </a:r>
            <a:r>
              <a:rPr lang="cs-CZ" sz="1200" dirty="0" err="1" smtClean="0"/>
              <a:t>rc&amp;dur</a:t>
            </a:r>
            <a:r>
              <a:rPr lang="cs-CZ" sz="1200" dirty="0" smtClean="0"/>
              <a:t>=378&amp;sqi=2&amp;page=1&amp;tbnh=147&amp;tbnw=228&amp;start=0&amp;ndsp=15&amp;ved=1t:429,r:7,s:0&amp;tx=102&amp;ty=49&gt;.</a:t>
            </a:r>
          </a:p>
          <a:p>
            <a:r>
              <a:rPr lang="cs-CZ" sz="1200" b="1" dirty="0" smtClean="0"/>
              <a:t>Obr. 7 </a:t>
            </a:r>
            <a:r>
              <a:rPr lang="cs-CZ" sz="1200" dirty="0" smtClean="0"/>
              <a:t>– </a:t>
            </a:r>
            <a:r>
              <a:rPr lang="cs-CZ" sz="1200" dirty="0" smtClean="0"/>
              <a:t>klipart,</a:t>
            </a:r>
            <a:r>
              <a:rPr lang="it-IT" sz="1200" dirty="0"/>
              <a:t> Smajlici. [online]. [cit. 2012-11-25]. Dostupné z: http://www.celysvet.cz/smajlici-ke-stazeni-smajlik?pg=1</a:t>
            </a:r>
            <a:endParaRPr lang="cs-CZ" sz="1200" dirty="0" smtClean="0"/>
          </a:p>
          <a:p>
            <a:r>
              <a:rPr lang="cs-CZ" sz="1200" b="1" dirty="0" smtClean="0"/>
              <a:t>Obr. 8 </a:t>
            </a:r>
            <a:r>
              <a:rPr lang="cs-CZ" sz="1200" dirty="0" smtClean="0"/>
              <a:t>– </a:t>
            </a:r>
            <a:r>
              <a:rPr lang="cs-CZ" sz="1200" dirty="0" smtClean="0"/>
              <a:t>klipart,</a:t>
            </a:r>
            <a:r>
              <a:rPr lang="it-IT" sz="1200" dirty="0"/>
              <a:t> Smajlici. [online]. [cit. 2012-11-25]. Dostupné z: http://www.celysvet.cz/smajlici-ke-stazeni-smajlik?pg=1</a:t>
            </a:r>
            <a:endParaRPr lang="cs-CZ" sz="1200" dirty="0" smtClean="0"/>
          </a:p>
          <a:p>
            <a:r>
              <a:rPr lang="cs-CZ" sz="1200" b="1" dirty="0" smtClean="0"/>
              <a:t>Obr. 9 </a:t>
            </a:r>
            <a:r>
              <a:rPr lang="cs-CZ" sz="1200" dirty="0" smtClean="0"/>
              <a:t>– klipart,</a:t>
            </a:r>
            <a:r>
              <a:rPr lang="it-IT" sz="1200" dirty="0"/>
              <a:t> Smajlici. [online]. [cit. 2012-11-25]. Dostupné z: http://www.celysvet.cz/smajlici-ke-stazeni-smajlik?pg=1</a:t>
            </a:r>
            <a:endParaRPr lang="cs-CZ" sz="1200" dirty="0" smtClean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942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6308" y="51732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Literatura: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105273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Vlastivěda 4</a:t>
            </a:r>
            <a:r>
              <a:rPr lang="cs-CZ" dirty="0"/>
              <a:t>. Brno : NOVÁ ŠKOLA, s.r.o., 2009</a:t>
            </a:r>
            <a:r>
              <a:rPr lang="cs-CZ" dirty="0" smtClean="0"/>
              <a:t>. Autor: PaeDr. Iva Stříbrná a kolektiv, </a:t>
            </a:r>
            <a:r>
              <a:rPr lang="cs-CZ" dirty="0"/>
              <a:t>Malá kapitola o čase, s. 47.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3568" y="198884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Obrázky na snímcích: 6, 7 autor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640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280</Words>
  <Application>Microsoft Office PowerPoint</Application>
  <PresentationFormat>Předvádění na obrazovce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MALÁ KAPITOLA O ČASE</vt:lpstr>
      <vt:lpstr>Malá kapitola o čase</vt:lpstr>
      <vt:lpstr>Prezentace aplikace PowerPoint</vt:lpstr>
      <vt:lpstr>Prezentace aplikace PowerPoint</vt:lpstr>
      <vt:lpstr>Jak se označují léta v kalendáři?</vt:lpstr>
      <vt:lpstr>Tisíciletí?? Století??</vt:lpstr>
      <vt:lpstr>Druhy kalendářů</vt:lpstr>
      <vt:lpstr>Použité prameny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25</cp:revision>
  <dcterms:created xsi:type="dcterms:W3CDTF">2011-10-11T11:47:57Z</dcterms:created>
  <dcterms:modified xsi:type="dcterms:W3CDTF">2012-11-25T10:44:00Z</dcterms:modified>
</cp:coreProperties>
</file>