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61" r:id="rId2"/>
    <p:sldId id="256" r:id="rId3"/>
    <p:sldId id="260" r:id="rId4"/>
    <p:sldId id="264" r:id="rId5"/>
    <p:sldId id="262" r:id="rId6"/>
    <p:sldId id="266" r:id="rId7"/>
    <p:sldId id="265" r:id="rId8"/>
    <p:sldId id="263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58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3904"/>
    <a:srgbClr val="F2AC44"/>
    <a:srgbClr val="F5BC67"/>
    <a:srgbClr val="F1A433"/>
    <a:srgbClr val="F3B253"/>
    <a:srgbClr val="00FF00"/>
    <a:srgbClr val="99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Nadpis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 smtClean="0"/>
              <a:t>Kliknutím lze upravit styl předlohy.</a:t>
            </a:r>
            <a:endParaRPr kumimoji="0" lang="en-US"/>
          </a:p>
        </p:txBody>
      </p:sp>
      <p:sp>
        <p:nvSpPr>
          <p:cNvPr id="16" name="Zástupný symbol pro datum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5" name="Zástupný symbol pro číslo snímku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Nadpis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7" name="Zástupný symbol pro obsah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9" name="Zástupný symbol pro datum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16" name="Zástupný symbol pro číslo snímku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8" name="Nadpis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Nadpis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3" name="Zástupný symbol pro obsah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1" name="Zástupný symbol pro datum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Nadpis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25" name="Zástupný symbol pro text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8" name="Zástupný symbol pro obsah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Přímá spojnice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Nadpis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12" name="Zástupný symbol pro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21" name="Zástupný symbol pro zápatí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24" name="Zástupný symbol pro zápatí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římá spojnice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Nadpis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cs-CZ" smtClean="0"/>
              <a:t>Kliknutím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25" name="Zástupný symbol pro datum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29" name="Zástupný symbol pro zápatí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 smtClean="0"/>
              <a:t>Kliknutím na ikonu přidáte obrázek.</a:t>
            </a:r>
            <a:endParaRPr kumimoji="0" lang="en-US" dirty="0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1" name="Zástupný symbol pro číslo snímku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7" name="Nadpis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26" name="Zástupný symbol pro text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sphere">
          <a:fgClr>
            <a:srgbClr val="92D050"/>
          </a:fgClr>
          <a:bgClr>
            <a:srgbClr val="00B050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římá spojnice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Zástupný symbol pro text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 smtClean="0"/>
              <a:t>Kliknutím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  <p:sp>
        <p:nvSpPr>
          <p:cNvPr id="11" name="Zástupný symbol pro datum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27.10.2012</a:t>
            </a:fld>
            <a:endParaRPr lang="cs-CZ"/>
          </a:p>
        </p:txBody>
      </p:sp>
      <p:sp>
        <p:nvSpPr>
          <p:cNvPr id="28" name="Zástupný symbol pro zápatí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nadpis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cs-CZ" smtClean="0"/>
              <a:t>Kliknutím lze upravit styl.</a:t>
            </a:r>
            <a:endParaRPr kumimoji="0" lang="en-US"/>
          </a:p>
        </p:txBody>
      </p:sp>
      <p:sp>
        <p:nvSpPr>
          <p:cNvPr id="9" name="Přímá spojnice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Přímá spojnice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slide" Target="slide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jpeg"/><Relationship Id="rId3" Type="http://schemas.openxmlformats.org/officeDocument/2006/relationships/image" Target="../media/image32.jpeg"/><Relationship Id="rId7" Type="http://schemas.openxmlformats.org/officeDocument/2006/relationships/image" Target="../media/image36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Relationship Id="rId9" Type="http://schemas.openxmlformats.org/officeDocument/2006/relationships/slide" Target="slide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jpeg"/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10" Type="http://schemas.openxmlformats.org/officeDocument/2006/relationships/image" Target="../media/image45.jpeg"/><Relationship Id="rId4" Type="http://schemas.openxmlformats.org/officeDocument/2006/relationships/image" Target="../media/image39.jpeg"/><Relationship Id="rId9" Type="http://schemas.openxmlformats.org/officeDocument/2006/relationships/image" Target="../media/image4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wmf"/><Relationship Id="rId4" Type="http://schemas.openxmlformats.org/officeDocument/2006/relationships/image" Target="../media/image8.w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slide" Target="slide9.xml"/><Relationship Id="rId7" Type="http://schemas.openxmlformats.org/officeDocument/2006/relationships/slide" Target="slide11.xml"/><Relationship Id="rId2" Type="http://schemas.openxmlformats.org/officeDocument/2006/relationships/slide" Target="slide6.xml"/><Relationship Id="rId1" Type="http://schemas.openxmlformats.org/officeDocument/2006/relationships/slideLayout" Target="../slideLayouts/slideLayout4.xml"/><Relationship Id="rId6" Type="http://schemas.openxmlformats.org/officeDocument/2006/relationships/slide" Target="slide10.xml"/><Relationship Id="rId5" Type="http://schemas.openxmlformats.org/officeDocument/2006/relationships/slide" Target="slide7.xml"/><Relationship Id="rId4" Type="http://schemas.openxmlformats.org/officeDocument/2006/relationships/slide" Target="slide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2.xml"/><Relationship Id="rId2" Type="http://schemas.openxmlformats.org/officeDocument/2006/relationships/slide" Target="slide13.xml"/><Relationship Id="rId1" Type="http://schemas.openxmlformats.org/officeDocument/2006/relationships/slideLayout" Target="../slideLayouts/slideLayout2.xml"/><Relationship Id="rId4" Type="http://schemas.openxmlformats.org/officeDocument/2006/relationships/slide" Target="slide1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slide" Target="slide4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slide" Target="slide4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6414" y="4869160"/>
            <a:ext cx="6096000" cy="1495425"/>
          </a:xfrm>
          <a:prstGeom prst="rect">
            <a:avLst/>
          </a:prstGeom>
          <a:noFill/>
          <a:ln>
            <a:noFill/>
          </a:ln>
          <a:effectLst/>
        </p:spPr>
      </p:pic>
      <p:graphicFrame>
        <p:nvGraphicFramePr>
          <p:cNvPr id="9" name="Tabulka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94831968"/>
              </p:ext>
            </p:extLst>
          </p:nvPr>
        </p:nvGraphicFramePr>
        <p:xfrm>
          <a:off x="727990" y="1151988"/>
          <a:ext cx="7632848" cy="40132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859286"/>
                <a:gridCol w="577356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sz="1200" dirty="0" smtClean="0">
                          <a:solidFill>
                            <a:schemeClr val="bg1"/>
                          </a:solidFill>
                        </a:rPr>
                        <a:t>Název školy:</a:t>
                      </a:r>
                      <a:endParaRPr lang="cs-CZ" sz="12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800" b="1" kern="1200" dirty="0" smtClean="0">
                          <a:solidFill>
                            <a:schemeClr val="bg1"/>
                          </a:solidFill>
                        </a:rPr>
                        <a:t>ZÁKLADNÍ ŠKOLA SADSKÁ</a:t>
                      </a:r>
                      <a:endParaRPr lang="cs-CZ" sz="18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algn="l" defTabSz="914400" rtl="0" eaLnBrk="1" latinLnBrk="0" hangingPunct="1"/>
                      <a:r>
                        <a:rPr lang="cs-CZ" sz="1200" kern="1200" dirty="0" smtClean="0">
                          <a:solidFill>
                            <a:schemeClr val="bg1"/>
                          </a:solidFill>
                        </a:rPr>
                        <a:t>Autor:</a:t>
                      </a:r>
                      <a:endParaRPr lang="cs-CZ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Mgr. Dobrá Jana 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endParaRPr lang="cs-CZ" sz="1200" kern="1200" dirty="0" smtClean="0">
                        <a:solidFill>
                          <a:schemeClr val="bg1"/>
                        </a:solidFill>
                      </a:endParaRPr>
                    </a:p>
                    <a:p>
                      <a:r>
                        <a:rPr lang="cs-CZ" sz="1200" kern="1200" dirty="0" smtClean="0">
                          <a:solidFill>
                            <a:schemeClr val="bg1"/>
                          </a:solidFill>
                        </a:rPr>
                        <a:t>Název DUM:</a:t>
                      </a:r>
                      <a:endParaRPr lang="cs-CZ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just"/>
                      <a:endParaRPr lang="cs-CZ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just"/>
                      <a:endParaRPr lang="cs-CZ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VY_32_Inovace_1.3.4</a:t>
                      </a:r>
                      <a:endParaRPr lang="cs-CZ" sz="600" dirty="0" smtClean="0">
                        <a:solidFill>
                          <a:schemeClr val="bg1"/>
                        </a:solidFill>
                      </a:endParaRPr>
                    </a:p>
                    <a:p>
                      <a:pPr algn="just"/>
                      <a:r>
                        <a:rPr lang="cs-CZ" baseline="0" dirty="0" smtClean="0">
                          <a:solidFill>
                            <a:schemeClr val="bg1"/>
                          </a:solidFill>
                        </a:rPr>
                        <a:t>Rostliny </a:t>
                      </a:r>
                      <a:r>
                        <a:rPr lang="cs-CZ" baseline="0" smtClean="0">
                          <a:solidFill>
                            <a:schemeClr val="bg1"/>
                          </a:solidFill>
                        </a:rPr>
                        <a:t>- dělení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noFill/>
                  </a:tcPr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kern="1200" dirty="0" smtClean="0">
                          <a:solidFill>
                            <a:schemeClr val="bg1"/>
                          </a:solidFill>
                        </a:rPr>
                        <a:t>Název</a:t>
                      </a:r>
                      <a:r>
                        <a:rPr lang="cs-CZ" sz="1200" kern="1200" baseline="0" dirty="0" smtClean="0">
                          <a:solidFill>
                            <a:schemeClr val="bg1"/>
                          </a:solidFill>
                        </a:rPr>
                        <a:t> sady</a:t>
                      </a:r>
                      <a:r>
                        <a:rPr lang="cs-CZ" sz="1200" kern="1200" dirty="0" smtClean="0">
                          <a:solidFill>
                            <a:schemeClr val="bg1"/>
                          </a:solidFill>
                        </a:rPr>
                        <a:t>:</a:t>
                      </a:r>
                      <a:endParaRPr lang="cs-CZ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dirty="0" smtClean="0">
                          <a:solidFill>
                            <a:schemeClr val="bg1"/>
                          </a:solidFill>
                        </a:rPr>
                        <a:t>Člověk a jeho svět 4. ročník</a:t>
                      </a:r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kern="1200" dirty="0" smtClean="0">
                          <a:solidFill>
                            <a:schemeClr val="bg1"/>
                          </a:solidFill>
                        </a:rPr>
                        <a:t>Číslo projektu:</a:t>
                      </a:r>
                      <a:endParaRPr lang="cs-CZ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1600" dirty="0" smtClean="0">
                          <a:solidFill>
                            <a:schemeClr val="bg1"/>
                          </a:solidFill>
                          <a:effectLst/>
                        </a:rPr>
                        <a:t>CZ.1.07/1.4.00/21.3577</a:t>
                      </a:r>
                      <a:endParaRPr lang="cs-CZ" sz="1600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sz="1200" kern="1200" dirty="0" smtClean="0">
                          <a:solidFill>
                            <a:schemeClr val="bg1"/>
                          </a:solidFill>
                        </a:rPr>
                        <a:t>Anotace:</a:t>
                      </a:r>
                      <a:endParaRPr lang="cs-CZ" sz="1200" b="1" kern="1200" dirty="0">
                        <a:solidFill>
                          <a:schemeClr val="bg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Materiál je určen žákům 4. tříd  jako upevňování znalostí o dělení</a:t>
                      </a:r>
                      <a:r>
                        <a:rPr lang="cs-CZ" sz="1400" baseline="0" dirty="0" smtClean="0">
                          <a:solidFill>
                            <a:schemeClr val="bg1"/>
                          </a:solidFill>
                        </a:rPr>
                        <a:t> rostlin 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a 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seznámení </a:t>
                      </a:r>
                      <a:r>
                        <a:rPr lang="cs-CZ" sz="1400" baseline="0" smtClean="0">
                          <a:solidFill>
                            <a:schemeClr val="bg1"/>
                          </a:solidFill>
                        </a:rPr>
                        <a:t>s novými pojmy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. Po výkladu žáci plní  zadané úkoly. Materiál se dá využít při práci s interaktivní tabulí, </a:t>
                      </a:r>
                      <a:r>
                        <a:rPr lang="cs-CZ" sz="1400" dirty="0" err="1" smtClean="0">
                          <a:solidFill>
                            <a:schemeClr val="bg1"/>
                          </a:solidFill>
                        </a:rPr>
                        <a:t>multimice</a:t>
                      </a:r>
                      <a:r>
                        <a:rPr lang="cs-CZ" sz="1400" dirty="0" smtClean="0">
                          <a:solidFill>
                            <a:schemeClr val="bg1"/>
                          </a:solidFill>
                        </a:rPr>
                        <a:t>, v počítačové učebně nebo jako pracovní list.</a:t>
                      </a:r>
                    </a:p>
                    <a:p>
                      <a:pPr algn="l"/>
                      <a:endParaRPr lang="cs-CZ" dirty="0">
                        <a:solidFill>
                          <a:schemeClr val="bg1"/>
                        </a:solidFill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pic>
        <p:nvPicPr>
          <p:cNvPr id="14" name="Obrázek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4" y="1196835"/>
            <a:ext cx="1043608" cy="1440327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</p:spPr>
      </p:pic>
    </p:spTree>
    <p:extLst>
      <p:ext uri="{BB962C8B-B14F-4D97-AF65-F5344CB8AC3E}">
        <p14:creationId xmlns:p14="http://schemas.microsoft.com/office/powerpoint/2010/main" val="433531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Domů 1">
            <a:hlinkClick r:id="rId2" action="ppaction://hlinksldjump" highlightClick="1"/>
          </p:cNvPr>
          <p:cNvSpPr/>
          <p:nvPr/>
        </p:nvSpPr>
        <p:spPr>
          <a:xfrm>
            <a:off x="8388424" y="188640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5900"/>
                    </a14:imgEffect>
                    <a14:imgEffect>
                      <a14:brightnessContrast bright="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09" y="1285042"/>
            <a:ext cx="8651623" cy="2769686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1322349" y="509853"/>
            <a:ext cx="65229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dirty="0" smtClean="0">
                <a:solidFill>
                  <a:srgbClr val="013904"/>
                </a:solidFill>
              </a:rPr>
              <a:t>Jehličnany mají semena uložena volně v šiškách.</a:t>
            </a:r>
            <a:endParaRPr lang="cs-CZ" b="1" dirty="0">
              <a:solidFill>
                <a:srgbClr val="013904"/>
              </a:solidFill>
            </a:endParaRPr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268510"/>
            <a:ext cx="3059832" cy="2294874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4262861"/>
            <a:ext cx="3059832" cy="2294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08422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Domů 1">
            <a:hlinkClick r:id="rId2" action="ppaction://hlinksldjump" highlightClick="1"/>
          </p:cNvPr>
          <p:cNvSpPr/>
          <p:nvPr/>
        </p:nvSpPr>
        <p:spPr>
          <a:xfrm>
            <a:off x="8388424" y="188640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" name="TextovéPole 2"/>
          <p:cNvSpPr txBox="1"/>
          <p:nvPr/>
        </p:nvSpPr>
        <p:spPr>
          <a:xfrm>
            <a:off x="2483768" y="424801"/>
            <a:ext cx="38908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>
                <a:solidFill>
                  <a:srgbClr val="013904"/>
                </a:solidFill>
              </a:rPr>
              <a:t>Semena ukryta uvnitř plodu.</a:t>
            </a:r>
            <a:endParaRPr lang="cs-CZ" b="1" dirty="0">
              <a:solidFill>
                <a:srgbClr val="013904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5" y="1471649"/>
            <a:ext cx="2880320" cy="278680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6139" y="4790149"/>
            <a:ext cx="3382889" cy="184368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38584" y="1471649"/>
            <a:ext cx="3910444" cy="303747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4566286"/>
            <a:ext cx="3240359" cy="2067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81882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Plané rostliny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.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1124744"/>
            <a:ext cx="2445505" cy="219269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7864" y="3530625"/>
            <a:ext cx="2445505" cy="298895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220" y="2087337"/>
            <a:ext cx="2660701" cy="3834707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47" y="2087336"/>
            <a:ext cx="2651766" cy="3834707"/>
          </a:xfrm>
          <a:prstGeom prst="rect">
            <a:avLst/>
          </a:prstGeom>
        </p:spPr>
      </p:pic>
      <p:sp>
        <p:nvSpPr>
          <p:cNvPr id="8" name="Tlačítko akce: Domů 7">
            <a:hlinkClick r:id="rId6" action="ppaction://hlinksldjump" highlightClick="1"/>
          </p:cNvPr>
          <p:cNvSpPr/>
          <p:nvPr/>
        </p:nvSpPr>
        <p:spPr>
          <a:xfrm>
            <a:off x="8388424" y="306527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33584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720080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Užitkové rostliny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.</a:t>
            </a:r>
            <a:endParaRPr lang="cs-CZ" dirty="0">
              <a:solidFill>
                <a:srgbClr val="92D050"/>
              </a:solidFill>
            </a:endParaRPr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970689"/>
            <a:ext cx="2600927" cy="3789040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2" y="1970689"/>
            <a:ext cx="2602931" cy="3789040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30" y="5235236"/>
            <a:ext cx="1969165" cy="1476874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3" y="1196752"/>
            <a:ext cx="1266349" cy="1596915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60648"/>
            <a:ext cx="1734840" cy="1372652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4129" y="3262824"/>
            <a:ext cx="1969165" cy="1780750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7" y="1196751"/>
            <a:ext cx="1105659" cy="1596915"/>
          </a:xfrm>
          <a:prstGeom prst="rect">
            <a:avLst/>
          </a:prstGeom>
        </p:spPr>
      </p:pic>
      <p:sp>
        <p:nvSpPr>
          <p:cNvPr id="12" name="Tlačítko akce: Domů 11">
            <a:hlinkClick r:id="rId9" action="ppaction://hlinksldjump" highlightClick="1"/>
          </p:cNvPr>
          <p:cNvSpPr/>
          <p:nvPr/>
        </p:nvSpPr>
        <p:spPr>
          <a:xfrm>
            <a:off x="8471075" y="253543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66822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Okrasné rostliny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.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4" name="Tlačítko akce: Domů 3">
            <a:hlinkClick r:id="rId2" action="ppaction://hlinksldjump" highlightClick="1"/>
          </p:cNvPr>
          <p:cNvSpPr/>
          <p:nvPr/>
        </p:nvSpPr>
        <p:spPr>
          <a:xfrm>
            <a:off x="8388424" y="188640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792" y="1286585"/>
            <a:ext cx="1645492" cy="2124056"/>
          </a:xfrm>
          <a:prstGeom prst="rect">
            <a:avLst/>
          </a:prstGeom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270917"/>
            <a:ext cx="1656184" cy="2124056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9658" y="4045168"/>
            <a:ext cx="2045759" cy="2087509"/>
          </a:xfrm>
          <a:prstGeom prst="rect">
            <a:avLst/>
          </a:prstGeom>
        </p:spPr>
      </p:pic>
      <p:pic>
        <p:nvPicPr>
          <p:cNvPr id="8" name="Obrázek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33673" y="4045168"/>
            <a:ext cx="2045759" cy="208750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2246" y="1286585"/>
            <a:ext cx="1593042" cy="2124056"/>
          </a:xfrm>
          <a:prstGeom prst="rect">
            <a:avLst/>
          </a:prstGeom>
        </p:spPr>
      </p:pic>
      <p:pic>
        <p:nvPicPr>
          <p:cNvPr id="10" name="Obrázek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270917"/>
            <a:ext cx="1593042" cy="2124056"/>
          </a:xfrm>
          <a:prstGeom prst="rect">
            <a:avLst/>
          </a:prstGeom>
        </p:spPr>
      </p:pic>
      <p:pic>
        <p:nvPicPr>
          <p:cNvPr id="11" name="Obrázek 10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6659" y="4238728"/>
            <a:ext cx="1944216" cy="1458162"/>
          </a:xfrm>
          <a:prstGeom prst="rect">
            <a:avLst/>
          </a:prstGeom>
        </p:spPr>
      </p:pic>
      <p:pic>
        <p:nvPicPr>
          <p:cNvPr id="12" name="Obrázek 11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4238728"/>
            <a:ext cx="1944216" cy="1458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82619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332656"/>
            <a:ext cx="8686800" cy="576064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Nakresli vždy 1 rostlinu: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340768"/>
            <a:ext cx="8686800" cy="4739357"/>
          </a:xfrm>
        </p:spPr>
        <p:txBody>
          <a:bodyPr>
            <a:normAutofit fontScale="92500" lnSpcReduction="10000"/>
          </a:bodyPr>
          <a:lstStyle/>
          <a:p>
            <a:r>
              <a:rPr lang="cs-CZ" dirty="0" smtClean="0">
                <a:solidFill>
                  <a:srgbClr val="013904"/>
                </a:solidFill>
              </a:rPr>
              <a:t>Kvetoucí</a:t>
            </a:r>
          </a:p>
          <a:p>
            <a:endParaRPr lang="cs-CZ" dirty="0" smtClean="0">
              <a:solidFill>
                <a:srgbClr val="013904"/>
              </a:solidFill>
            </a:endParaRPr>
          </a:p>
          <a:p>
            <a:r>
              <a:rPr lang="cs-CZ" dirty="0" smtClean="0">
                <a:solidFill>
                  <a:srgbClr val="013904"/>
                </a:solidFill>
              </a:rPr>
              <a:t>Nekvetoucí</a:t>
            </a:r>
          </a:p>
          <a:p>
            <a:endParaRPr lang="cs-CZ" dirty="0" smtClean="0">
              <a:solidFill>
                <a:srgbClr val="013904"/>
              </a:solidFill>
            </a:endParaRPr>
          </a:p>
          <a:p>
            <a:r>
              <a:rPr lang="cs-CZ" dirty="0" smtClean="0">
                <a:solidFill>
                  <a:srgbClr val="013904"/>
                </a:solidFill>
              </a:rPr>
              <a:t>Planou </a:t>
            </a:r>
          </a:p>
          <a:p>
            <a:endParaRPr lang="cs-CZ" dirty="0" smtClean="0">
              <a:solidFill>
                <a:srgbClr val="013904"/>
              </a:solidFill>
            </a:endParaRPr>
          </a:p>
          <a:p>
            <a:r>
              <a:rPr lang="cs-CZ" dirty="0" smtClean="0">
                <a:solidFill>
                  <a:srgbClr val="013904"/>
                </a:solidFill>
              </a:rPr>
              <a:t>Užitkovou</a:t>
            </a:r>
          </a:p>
          <a:p>
            <a:pPr marL="0" indent="0">
              <a:buNone/>
            </a:pPr>
            <a:endParaRPr lang="cs-CZ" dirty="0" smtClean="0">
              <a:solidFill>
                <a:srgbClr val="013904"/>
              </a:solidFill>
            </a:endParaRPr>
          </a:p>
          <a:p>
            <a:r>
              <a:rPr lang="cs-CZ" dirty="0" smtClean="0">
                <a:solidFill>
                  <a:srgbClr val="013904"/>
                </a:solidFill>
              </a:rPr>
              <a:t>Okrasnou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5006593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523528"/>
          </a:xfrm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Použité zdroje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cs-CZ" sz="1800" dirty="0" smtClean="0">
                <a:solidFill>
                  <a:srgbClr val="013904"/>
                </a:solidFill>
              </a:rPr>
              <a:t>1. ŠTIKOVÁ</a:t>
            </a:r>
            <a:r>
              <a:rPr lang="cs-CZ" sz="1800" dirty="0">
                <a:solidFill>
                  <a:srgbClr val="013904"/>
                </a:solidFill>
              </a:rPr>
              <a:t>, Věra. </a:t>
            </a:r>
            <a:r>
              <a:rPr lang="cs-CZ" sz="1800" i="1" dirty="0">
                <a:solidFill>
                  <a:srgbClr val="013904"/>
                </a:solidFill>
              </a:rPr>
              <a:t>Člověk a jeho svět : přírodověda pro 4. </a:t>
            </a:r>
            <a:r>
              <a:rPr lang="cs-CZ" sz="1800" i="1" dirty="0" smtClean="0">
                <a:solidFill>
                  <a:srgbClr val="013904"/>
                </a:solidFill>
              </a:rPr>
              <a:t>ročník</a:t>
            </a:r>
            <a:r>
              <a:rPr lang="cs-CZ" sz="1800" dirty="0">
                <a:solidFill>
                  <a:srgbClr val="013904"/>
                </a:solidFill>
              </a:rPr>
              <a:t>. </a:t>
            </a:r>
            <a:r>
              <a:rPr lang="cs-CZ" sz="1800" dirty="0" smtClean="0">
                <a:solidFill>
                  <a:srgbClr val="013904"/>
                </a:solidFill>
              </a:rPr>
              <a:t>Brno </a:t>
            </a:r>
            <a:r>
              <a:rPr lang="cs-CZ" sz="1800" dirty="0">
                <a:solidFill>
                  <a:srgbClr val="013904"/>
                </a:solidFill>
              </a:rPr>
              <a:t>: Nová škola, 2011. ISBN 978-80-7289-297-6</a:t>
            </a:r>
            <a:r>
              <a:rPr lang="cs-CZ" sz="1800" dirty="0" smtClean="0">
                <a:solidFill>
                  <a:srgbClr val="013904"/>
                </a:solidFill>
              </a:rPr>
              <a:t>.</a:t>
            </a:r>
            <a:endParaRPr lang="cs-CZ" sz="1800" dirty="0">
              <a:solidFill>
                <a:srgbClr val="013904"/>
              </a:solidFill>
            </a:endParaRP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13904"/>
                </a:solidFill>
              </a:rPr>
              <a:t>2. ČÍŽKOVÁ</a:t>
            </a:r>
            <a:r>
              <a:rPr lang="cs-CZ" sz="1800" dirty="0">
                <a:solidFill>
                  <a:srgbClr val="013904"/>
                </a:solidFill>
              </a:rPr>
              <a:t>, Věra, BRADÁČOVÁ, Lenka, HÍSEK, Květoslav. </a:t>
            </a:r>
            <a:r>
              <a:rPr lang="cs-CZ" sz="1800" dirty="0" smtClean="0">
                <a:solidFill>
                  <a:srgbClr val="013904"/>
                </a:solidFill>
              </a:rPr>
              <a:t>Přehledy </a:t>
            </a:r>
            <a:r>
              <a:rPr lang="cs-CZ" sz="1800" dirty="0">
                <a:solidFill>
                  <a:srgbClr val="013904"/>
                </a:solidFill>
              </a:rPr>
              <a:t>živé přírody pro 3. – 5. ročník. Turnov: ALTER, 1995. </a:t>
            </a:r>
            <a:r>
              <a:rPr lang="cs-CZ" sz="1800" dirty="0" smtClean="0">
                <a:solidFill>
                  <a:srgbClr val="013904"/>
                </a:solidFill>
              </a:rPr>
              <a:t>ISBN 80-85775-25-7</a:t>
            </a:r>
          </a:p>
          <a:p>
            <a:pPr marL="0" indent="0" algn="just">
              <a:buNone/>
            </a:pPr>
            <a:r>
              <a:rPr lang="cs-CZ" sz="1800" dirty="0" smtClean="0">
                <a:solidFill>
                  <a:srgbClr val="013904"/>
                </a:solidFill>
              </a:rPr>
              <a:t>3. STŘIHAVKOVÁ</a:t>
            </a:r>
            <a:r>
              <a:rPr lang="cs-CZ" sz="1800" dirty="0">
                <a:solidFill>
                  <a:srgbClr val="013904"/>
                </a:solidFill>
              </a:rPr>
              <a:t>, Hana, SÍBRT, František. Přírodopis pro 5. ročník ZŠ. Praha: SPN, 1990. ISBN 80-04-24769-5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rgbClr val="013904"/>
                </a:solidFill>
              </a:rPr>
              <a:t>4</a:t>
            </a:r>
            <a:r>
              <a:rPr lang="cs-CZ" sz="1800" dirty="0" smtClean="0">
                <a:solidFill>
                  <a:srgbClr val="013904"/>
                </a:solidFill>
              </a:rPr>
              <a:t>. Obrázky </a:t>
            </a:r>
            <a:r>
              <a:rPr lang="cs-CZ" sz="1800" dirty="0">
                <a:solidFill>
                  <a:srgbClr val="013904"/>
                </a:solidFill>
              </a:rPr>
              <a:t>z galerie klipart</a:t>
            </a:r>
          </a:p>
          <a:p>
            <a:pPr marL="0" indent="0" algn="just">
              <a:buNone/>
            </a:pPr>
            <a:r>
              <a:rPr lang="cs-CZ" sz="1800" dirty="0">
                <a:solidFill>
                  <a:srgbClr val="013904"/>
                </a:solidFill>
              </a:rPr>
              <a:t>5</a:t>
            </a:r>
            <a:r>
              <a:rPr lang="cs-CZ" sz="1800" dirty="0" smtClean="0">
                <a:solidFill>
                  <a:srgbClr val="013904"/>
                </a:solidFill>
              </a:rPr>
              <a:t>. Vlastní fotografie</a:t>
            </a:r>
            <a:endParaRPr lang="cs-CZ" sz="1800" dirty="0">
              <a:solidFill>
                <a:srgbClr val="0139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71000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500"/>
                            </p:stCondLst>
                            <p:childTnLst>
                              <p:par>
                                <p:cTn id="2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332656"/>
            <a:ext cx="8686800" cy="667544"/>
          </a:xfrm>
          <a:gradFill flip="none" rotWithShape="1">
            <a:gsLst>
              <a:gs pos="0">
                <a:srgbClr val="00B050">
                  <a:shade val="30000"/>
                  <a:satMod val="115000"/>
                </a:srgbClr>
              </a:gs>
              <a:gs pos="50000">
                <a:srgbClr val="00B050">
                  <a:shade val="67500"/>
                  <a:satMod val="115000"/>
                </a:srgbClr>
              </a:gs>
              <a:gs pos="100000">
                <a:srgbClr val="00B050">
                  <a:shade val="100000"/>
                  <a:satMod val="115000"/>
                </a:srgbClr>
              </a:gs>
            </a:gsLst>
            <a:lin ang="18900000" scaled="1"/>
            <a:tileRect/>
          </a:gradFill>
          <a:ln w="28575">
            <a:solidFill>
              <a:srgbClr val="00FF00"/>
            </a:solidFill>
            <a:prstDash val="dashDot"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cs-CZ" dirty="0" smtClean="0">
                <a:solidFill>
                  <a:srgbClr val="013904"/>
                </a:solidFill>
                <a:latin typeface="Algerian" pitchFamily="82" charset="0"/>
                <a:ea typeface="Verdana" pitchFamily="34" charset="0"/>
                <a:cs typeface="Verdana" pitchFamily="34" charset="0"/>
              </a:rPr>
              <a:t>Rostliny</a:t>
            </a:r>
            <a:endParaRPr lang="cs-CZ" dirty="0">
              <a:solidFill>
                <a:srgbClr val="013904"/>
              </a:solidFill>
              <a:latin typeface="Algerian" pitchFamily="82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2708920"/>
            <a:ext cx="8587680" cy="3371205"/>
          </a:xfrm>
          <a:solidFill>
            <a:srgbClr val="00FF00">
              <a:alpha val="43922"/>
            </a:srgbClr>
          </a:solidFill>
        </p:spPr>
        <p:txBody>
          <a:bodyPr/>
          <a:lstStyle/>
          <a:p>
            <a:pPr marL="0" indent="0" algn="ctr">
              <a:buNone/>
            </a:pPr>
            <a:r>
              <a:rPr lang="cs-CZ" dirty="0" smtClean="0">
                <a:solidFill>
                  <a:srgbClr val="013904"/>
                </a:solidFill>
                <a:latin typeface="Algerian" pitchFamily="82" charset="0"/>
              </a:rPr>
              <a:t>Živé organismy</a:t>
            </a:r>
            <a:endParaRPr lang="cs-CZ" dirty="0">
              <a:solidFill>
                <a:srgbClr val="013904"/>
              </a:solidFill>
              <a:latin typeface="Algerian" pitchFamily="82" charset="0"/>
            </a:endParaRPr>
          </a:p>
        </p:txBody>
      </p:sp>
      <p:pic>
        <p:nvPicPr>
          <p:cNvPr id="1026" name="Picture 2" descr="C:\Users\dobra\AppData\Local\Microsoft\Windows\Temporary Internet Files\Content.IE5\LMRGDX5N\MC900030164[1]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437112"/>
            <a:ext cx="1621231" cy="17099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dobra\AppData\Local\Microsoft\Windows\Temporary Internet Files\Content.IE5\3OVR8U4M\MC90003012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1196752"/>
            <a:ext cx="1771193" cy="1589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dobra\AppData\Local\Microsoft\Windows\Temporary Internet Files\Content.IE5\6ERJGEG5\MC9003514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193216">
            <a:off x="1034865" y="1259644"/>
            <a:ext cx="1809184" cy="17910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dobra\AppData\Local\Microsoft\Windows\Temporary Internet Files\Content.IE5\6ERJGEG5\MC900027245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78337"/>
            <a:ext cx="2747600" cy="31026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06431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1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0"/>
                            </p:stCondLst>
                            <p:childTnLst>
                              <p:par>
                                <p:cTn id="3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800" y="260648"/>
            <a:ext cx="8686800" cy="1034752"/>
          </a:xfrm>
          <a:solidFill>
            <a:srgbClr val="92D050"/>
          </a:solidFill>
        </p:spPr>
        <p:txBody>
          <a:bodyPr/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Vlastnosti rostlin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solidFill>
                  <a:srgbClr val="013904"/>
                </a:solidFill>
              </a:rPr>
              <a:t>patří mezi živé organismy</a:t>
            </a:r>
          </a:p>
          <a:p>
            <a:r>
              <a:rPr lang="cs-CZ" sz="2000" dirty="0">
                <a:solidFill>
                  <a:srgbClr val="013904"/>
                </a:solidFill>
              </a:rPr>
              <a:t>o</a:t>
            </a:r>
            <a:r>
              <a:rPr lang="cs-CZ" sz="2000" dirty="0" smtClean="0">
                <a:solidFill>
                  <a:srgbClr val="013904"/>
                </a:solidFill>
              </a:rPr>
              <a:t>bsahují </a:t>
            </a:r>
            <a:r>
              <a:rPr lang="cs-CZ" sz="2000" b="1" dirty="0" smtClean="0">
                <a:solidFill>
                  <a:srgbClr val="013904"/>
                </a:solidFill>
              </a:rPr>
              <a:t>zeleň listovou = chlorofyl</a:t>
            </a:r>
          </a:p>
          <a:p>
            <a:r>
              <a:rPr lang="cs-CZ" sz="2000" b="1" dirty="0">
                <a:solidFill>
                  <a:srgbClr val="013904"/>
                </a:solidFill>
              </a:rPr>
              <a:t>v</a:t>
            </a:r>
            <a:r>
              <a:rPr lang="cs-CZ" sz="2000" b="1" dirty="0" smtClean="0">
                <a:solidFill>
                  <a:srgbClr val="013904"/>
                </a:solidFill>
              </a:rPr>
              <a:t>yživují se fotosyntézou </a:t>
            </a:r>
          </a:p>
          <a:p>
            <a:r>
              <a:rPr lang="cs-CZ" sz="2000" b="1" dirty="0" smtClean="0">
                <a:solidFill>
                  <a:srgbClr val="013904"/>
                </a:solidFill>
              </a:rPr>
              <a:t>dýchají </a:t>
            </a:r>
            <a:r>
              <a:rPr lang="cs-CZ" sz="2000" dirty="0" smtClean="0">
                <a:solidFill>
                  <a:srgbClr val="013904"/>
                </a:solidFill>
              </a:rPr>
              <a:t>kyslík všemi částmi těla a </a:t>
            </a:r>
            <a:r>
              <a:rPr lang="cs-CZ" sz="2000" b="1" dirty="0" smtClean="0">
                <a:solidFill>
                  <a:srgbClr val="013904"/>
                </a:solidFill>
              </a:rPr>
              <a:t>vylučují</a:t>
            </a:r>
            <a:r>
              <a:rPr lang="cs-CZ" sz="2000" dirty="0" smtClean="0">
                <a:solidFill>
                  <a:srgbClr val="013904"/>
                </a:solidFill>
              </a:rPr>
              <a:t> oxid uhličitý</a:t>
            </a:r>
          </a:p>
          <a:p>
            <a:r>
              <a:rPr lang="cs-CZ" sz="2000" b="1" dirty="0">
                <a:solidFill>
                  <a:srgbClr val="013904"/>
                </a:solidFill>
              </a:rPr>
              <a:t>r</a:t>
            </a:r>
            <a:r>
              <a:rPr lang="cs-CZ" sz="2000" b="1" dirty="0" smtClean="0">
                <a:solidFill>
                  <a:srgbClr val="013904"/>
                </a:solidFill>
              </a:rPr>
              <a:t>eagují na změny v přírodě </a:t>
            </a:r>
            <a:r>
              <a:rPr lang="cs-CZ" sz="2000" dirty="0" smtClean="0">
                <a:solidFill>
                  <a:srgbClr val="013904"/>
                </a:solidFill>
              </a:rPr>
              <a:t>(světlo, sucho, zima…)</a:t>
            </a:r>
          </a:p>
          <a:p>
            <a:r>
              <a:rPr lang="cs-CZ" sz="2000" b="1" dirty="0">
                <a:solidFill>
                  <a:srgbClr val="013904"/>
                </a:solidFill>
              </a:rPr>
              <a:t>p</a:t>
            </a:r>
            <a:r>
              <a:rPr lang="cs-CZ" sz="2000" b="1" dirty="0" smtClean="0">
                <a:solidFill>
                  <a:srgbClr val="013904"/>
                </a:solidFill>
              </a:rPr>
              <a:t>ohybují se </a:t>
            </a:r>
            <a:r>
              <a:rPr lang="cs-CZ" sz="2000" dirty="0" smtClean="0">
                <a:solidFill>
                  <a:srgbClr val="013904"/>
                </a:solidFill>
              </a:rPr>
              <a:t>(části těl a semena)</a:t>
            </a:r>
          </a:p>
          <a:p>
            <a:r>
              <a:rPr lang="cs-CZ" sz="2000" b="1" dirty="0">
                <a:solidFill>
                  <a:srgbClr val="013904"/>
                </a:solidFill>
              </a:rPr>
              <a:t>r</a:t>
            </a:r>
            <a:r>
              <a:rPr lang="cs-CZ" sz="2000" b="1" dirty="0" smtClean="0">
                <a:solidFill>
                  <a:srgbClr val="013904"/>
                </a:solidFill>
              </a:rPr>
              <a:t>ostou, vyvíjí se a rozmnožují se </a:t>
            </a:r>
            <a:r>
              <a:rPr lang="cs-CZ" sz="2000" dirty="0" smtClean="0">
                <a:solidFill>
                  <a:srgbClr val="013904"/>
                </a:solidFill>
              </a:rPr>
              <a:t>(mění velikost a vzhled)</a:t>
            </a:r>
          </a:p>
          <a:p>
            <a:endParaRPr lang="cs-CZ" dirty="0" smtClean="0"/>
          </a:p>
          <a:p>
            <a:endParaRPr lang="cs-CZ" dirty="0"/>
          </a:p>
        </p:txBody>
      </p:sp>
      <p:pic>
        <p:nvPicPr>
          <p:cNvPr id="1026" name="Picture 2" descr="C:\Users\dobra\AppData\Local\Microsoft\Windows\Temporary Internet Files\Content.IE5\LMRGDX5N\MC900444988[1]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01B84E"/>
              </a:clrFrom>
              <a:clrTo>
                <a:srgbClr val="01B84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822691"/>
            <a:ext cx="9143999" cy="2025953"/>
          </a:xfrm>
          <a:prstGeom prst="rect">
            <a:avLst/>
          </a:prstGeom>
          <a:noFill/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88148" y="4222526"/>
            <a:ext cx="636770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b="1" i="1" u="sng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cs typeface="Consolas" pitchFamily="49" charset="0"/>
              </a:rPr>
              <a:t>Fotosyntéza = výroba živin z vody a oxidu uhličitého za pomoci slunečního záření, přitom se uvolňuje kyslík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05557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4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0"/>
                            </p:stCondLst>
                            <p:childTnLst>
                              <p:par>
                                <p:cTn id="1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4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90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30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4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7000"/>
                            </p:stCondLst>
                            <p:childTnLst>
                              <p:par>
                                <p:cTn id="2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4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1000"/>
                            </p:stCondLst>
                            <p:childTnLst>
                              <p:par>
                                <p:cTn id="3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4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4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000"/>
                            </p:stCondLst>
                            <p:childTnLst>
                              <p:par>
                                <p:cTn id="4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2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  <p:bldP spid="5" grpId="0"/>
      <p:bldP spid="5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1752" y="332656"/>
            <a:ext cx="8686800" cy="965792"/>
          </a:xfrm>
        </p:spPr>
        <p:txBody>
          <a:bodyPr/>
          <a:lstStyle/>
          <a:p>
            <a:pPr algn="ctr"/>
            <a:r>
              <a:rPr lang="cs-CZ" dirty="0" smtClean="0">
                <a:solidFill>
                  <a:schemeClr val="bg1"/>
                </a:solidFill>
              </a:rPr>
              <a:t>Dělení rostlin</a:t>
            </a:r>
            <a:endParaRPr lang="cs-CZ" dirty="0">
              <a:solidFill>
                <a:schemeClr val="bg1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Výtrusné rostliny</a:t>
            </a:r>
          </a:p>
          <a:p>
            <a:pPr marL="0" indent="0" algn="ctr"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NEKVETOUCÍ</a:t>
            </a:r>
          </a:p>
          <a:p>
            <a:r>
              <a:rPr lang="cs-CZ" sz="2400" dirty="0">
                <a:solidFill>
                  <a:schemeClr val="bg1"/>
                </a:solidFill>
              </a:rPr>
              <a:t>r</a:t>
            </a:r>
            <a:r>
              <a:rPr lang="cs-CZ" sz="2400" dirty="0" smtClean="0">
                <a:solidFill>
                  <a:schemeClr val="bg1"/>
                </a:solidFill>
              </a:rPr>
              <a:t>ozmnožují se </a:t>
            </a:r>
            <a:r>
              <a:rPr lang="cs-CZ" sz="2400" b="1" i="1" dirty="0" smtClean="0">
                <a:solidFill>
                  <a:schemeClr val="bg1"/>
                </a:solidFill>
              </a:rPr>
              <a:t>výtrusy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solidFill>
                  <a:schemeClr val="bg1"/>
                </a:solidFill>
                <a:hlinkClick r:id="rId2" action="ppaction://hlinksldjump"/>
              </a:rPr>
              <a:t>Mechy</a:t>
            </a:r>
            <a:endParaRPr lang="cs-CZ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solidFill>
                  <a:schemeClr val="bg1"/>
                </a:solidFill>
                <a:hlinkClick r:id="rId3" action="ppaction://hlinksldjump"/>
              </a:rPr>
              <a:t>Plavuně</a:t>
            </a:r>
            <a:endParaRPr lang="cs-CZ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solidFill>
                  <a:schemeClr val="bg1"/>
                </a:solidFill>
                <a:hlinkClick r:id="rId4" action="ppaction://hlinksldjump"/>
              </a:rPr>
              <a:t>Přesličky</a:t>
            </a:r>
            <a:endParaRPr lang="cs-CZ" sz="2400" b="1" i="1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solidFill>
                  <a:schemeClr val="bg1"/>
                </a:solidFill>
                <a:hlinkClick r:id="rId5" action="ppaction://hlinksldjump"/>
              </a:rPr>
              <a:t>Kapradiny</a:t>
            </a:r>
            <a:endParaRPr lang="cs-CZ" sz="2400" b="1" i="1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cs-CZ" sz="2400" dirty="0">
              <a:solidFill>
                <a:schemeClr val="bg1"/>
              </a:solidFill>
            </a:endParaRP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Semenné rostliny</a:t>
            </a:r>
          </a:p>
          <a:p>
            <a:pPr marL="0" indent="0" algn="ctr">
              <a:buNone/>
            </a:pPr>
            <a:r>
              <a:rPr lang="cs-CZ" b="1" u="sng" dirty="0" smtClean="0">
                <a:solidFill>
                  <a:schemeClr val="bg1"/>
                </a:solidFill>
              </a:rPr>
              <a:t>KVETOUCÍ</a:t>
            </a:r>
          </a:p>
          <a:p>
            <a:r>
              <a:rPr lang="cs-CZ" sz="2400" dirty="0">
                <a:solidFill>
                  <a:schemeClr val="bg1"/>
                </a:solidFill>
              </a:rPr>
              <a:t>r</a:t>
            </a:r>
            <a:r>
              <a:rPr lang="cs-CZ" sz="2400" dirty="0" smtClean="0">
                <a:solidFill>
                  <a:schemeClr val="bg1"/>
                </a:solidFill>
              </a:rPr>
              <a:t>ozmnožují se </a:t>
            </a:r>
            <a:r>
              <a:rPr lang="cs-CZ" sz="2400" b="1" i="1" dirty="0" smtClean="0">
                <a:solidFill>
                  <a:schemeClr val="bg1"/>
                </a:solidFill>
              </a:rPr>
              <a:t>semeny</a:t>
            </a:r>
          </a:p>
          <a:p>
            <a:pPr marL="0" indent="0">
              <a:buNone/>
            </a:pPr>
            <a:endParaRPr lang="cs-CZ" sz="2400" dirty="0" smtClean="0">
              <a:solidFill>
                <a:schemeClr val="bg1"/>
              </a:solidFill>
            </a:endParaRPr>
          </a:p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solidFill>
                  <a:schemeClr val="bg1"/>
                </a:solidFill>
                <a:hlinkClick r:id="rId6" action="ppaction://hlinksldjump"/>
              </a:rPr>
              <a:t>Nahosemenné</a:t>
            </a:r>
            <a:r>
              <a:rPr lang="cs-CZ" sz="2400" dirty="0" smtClean="0">
                <a:solidFill>
                  <a:schemeClr val="bg1"/>
                </a:solidFill>
              </a:rPr>
              <a:t> – semena </a:t>
            </a:r>
            <a:r>
              <a:rPr lang="cs-CZ" sz="2400" i="1" dirty="0" smtClean="0">
                <a:solidFill>
                  <a:schemeClr val="bg1"/>
                </a:solidFill>
              </a:rPr>
              <a:t>volně</a:t>
            </a:r>
            <a:r>
              <a:rPr lang="cs-CZ" sz="2400" dirty="0" smtClean="0">
                <a:solidFill>
                  <a:schemeClr val="bg1"/>
                </a:solidFill>
              </a:rPr>
              <a:t> uložena </a:t>
            </a:r>
            <a:r>
              <a:rPr lang="cs-CZ" sz="2400" b="1" i="1" dirty="0" smtClean="0">
                <a:solidFill>
                  <a:schemeClr val="bg1"/>
                </a:solidFill>
              </a:rPr>
              <a:t>v šiškách</a:t>
            </a:r>
          </a:p>
          <a:p>
            <a:pPr>
              <a:buFont typeface="Wingdings" pitchFamily="2" charset="2"/>
              <a:buChar char="Ø"/>
            </a:pPr>
            <a:r>
              <a:rPr lang="cs-CZ" sz="2400" b="1" i="1" dirty="0" smtClean="0">
                <a:solidFill>
                  <a:schemeClr val="bg1"/>
                </a:solidFill>
                <a:hlinkClick r:id="rId7" action="ppaction://hlinksldjump"/>
              </a:rPr>
              <a:t>Krytosemenné</a:t>
            </a:r>
            <a:r>
              <a:rPr lang="cs-CZ" sz="2400" dirty="0" smtClean="0">
                <a:solidFill>
                  <a:schemeClr val="bg1"/>
                </a:solidFill>
              </a:rPr>
              <a:t> – semena </a:t>
            </a:r>
            <a:r>
              <a:rPr lang="cs-CZ" sz="2400" b="1" dirty="0" smtClean="0">
                <a:solidFill>
                  <a:schemeClr val="bg1"/>
                </a:solidFill>
              </a:rPr>
              <a:t>ukryta uvnitř plodu</a:t>
            </a:r>
            <a:endParaRPr lang="cs-CZ" sz="2400" b="1" dirty="0">
              <a:solidFill>
                <a:schemeClr val="bg1"/>
              </a:solidFill>
            </a:endParaRPr>
          </a:p>
        </p:txBody>
      </p:sp>
      <p:pic>
        <p:nvPicPr>
          <p:cNvPr id="2050" name="Picture 2" descr="C:\Users\dobra\AppData\Local\Microsoft\Windows\Temporary Internet Files\Content.IE5\3OVR8U4M\MP900407532[1]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9792" y="5229200"/>
            <a:ext cx="2054002" cy="1369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70089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3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3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3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3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7000"/>
                            </p:stCondLst>
                            <p:childTnLst>
                              <p:par>
                                <p:cTn id="3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3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13000"/>
                            </p:stCondLst>
                            <p:childTnLst>
                              <p:par>
                                <p:cTn id="4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3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0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60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3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30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3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3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3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3000"/>
                            </p:stCondLst>
                            <p:childTnLst>
                              <p:par>
                                <p:cTn id="7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3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3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6000"/>
                            </p:stCondLst>
                            <p:childTnLst>
                              <p:par>
                                <p:cTn id="7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3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9000"/>
                            </p:stCondLst>
                            <p:childTnLst>
                              <p:par>
                                <p:cTn id="8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3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/>
      <p:bldP spid="4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23528" y="116632"/>
            <a:ext cx="8686800" cy="864096"/>
          </a:xfrm>
          <a:solidFill>
            <a:srgbClr val="99FF99"/>
          </a:solidFill>
        </p:spPr>
        <p:txBody>
          <a:bodyPr>
            <a:normAutofit fontScale="90000"/>
          </a:bodyPr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Dělení rostlin podle místa růstu a užitku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04800" y="1268760"/>
            <a:ext cx="86868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 smtClean="0">
                <a:solidFill>
                  <a:srgbClr val="92D050"/>
                </a:solidFill>
              </a:rPr>
              <a:t>.</a:t>
            </a:r>
            <a:endParaRPr lang="cs-CZ" dirty="0">
              <a:solidFill>
                <a:srgbClr val="92D050"/>
              </a:solidFill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3635896" y="1484784"/>
            <a:ext cx="1872208" cy="648072"/>
          </a:xfrm>
          <a:prstGeom prst="roundRect">
            <a:avLst/>
          </a:prstGeom>
          <a:solidFill>
            <a:schemeClr val="accent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ROSTLINY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16" name="Zaoblený obdélník 15">
            <a:hlinkClick r:id="rId2" action="ppaction://hlinksldjump"/>
          </p:cNvPr>
          <p:cNvSpPr/>
          <p:nvPr/>
        </p:nvSpPr>
        <p:spPr>
          <a:xfrm>
            <a:off x="3635896" y="2516649"/>
            <a:ext cx="1872208" cy="648072"/>
          </a:xfrm>
          <a:prstGeom prst="roundRect">
            <a:avLst/>
          </a:prstGeom>
          <a:solidFill>
            <a:srgbClr val="F2A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UŽITKOVÉ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17" name="Zaoblený obdélník 16">
            <a:hlinkClick r:id="rId3" action="ppaction://hlinksldjump"/>
          </p:cNvPr>
          <p:cNvSpPr/>
          <p:nvPr/>
        </p:nvSpPr>
        <p:spPr>
          <a:xfrm>
            <a:off x="660198" y="2516649"/>
            <a:ext cx="1872208" cy="648072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PLANÉ</a:t>
            </a:r>
            <a:endParaRPr lang="cs-CZ" dirty="0">
              <a:solidFill>
                <a:srgbClr val="013904"/>
              </a:solidFill>
            </a:endParaRPr>
          </a:p>
        </p:txBody>
      </p:sp>
      <p:sp>
        <p:nvSpPr>
          <p:cNvPr id="18" name="Zaoblený obdélník 17">
            <a:hlinkClick r:id="rId4" action="ppaction://hlinksldjump"/>
          </p:cNvPr>
          <p:cNvSpPr/>
          <p:nvPr/>
        </p:nvSpPr>
        <p:spPr>
          <a:xfrm>
            <a:off x="6516216" y="2516649"/>
            <a:ext cx="1872208" cy="648072"/>
          </a:xfrm>
          <a:prstGeom prst="roundRect">
            <a:avLst/>
          </a:prstGeom>
          <a:solidFill>
            <a:srgbClr val="F5B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 smtClean="0">
                <a:solidFill>
                  <a:srgbClr val="013904"/>
                </a:solidFill>
              </a:rPr>
              <a:t>OKRASNÉ</a:t>
            </a:r>
            <a:endParaRPr lang="cs-CZ" dirty="0">
              <a:solidFill>
                <a:srgbClr val="013904"/>
              </a:solidFill>
            </a:endParaRPr>
          </a:p>
        </p:txBody>
      </p:sp>
      <p:cxnSp>
        <p:nvCxnSpPr>
          <p:cNvPr id="6" name="Přímá spojnice se šipkou 5"/>
          <p:cNvCxnSpPr>
            <a:stCxn id="4" idx="2"/>
            <a:endCxn id="16" idx="0"/>
          </p:cNvCxnSpPr>
          <p:nvPr/>
        </p:nvCxnSpPr>
        <p:spPr>
          <a:xfrm>
            <a:off x="4572000" y="2132856"/>
            <a:ext cx="0" cy="383793"/>
          </a:xfrm>
          <a:prstGeom prst="straightConnector1">
            <a:avLst/>
          </a:prstGeom>
          <a:ln w="38100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Přímá spojnice se šipkou 7"/>
          <p:cNvCxnSpPr>
            <a:endCxn id="18" idx="0"/>
          </p:cNvCxnSpPr>
          <p:nvPr/>
        </p:nvCxnSpPr>
        <p:spPr>
          <a:xfrm>
            <a:off x="5508104" y="2132856"/>
            <a:ext cx="1944216" cy="38379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>
            <a:endCxn id="17" idx="0"/>
          </p:cNvCxnSpPr>
          <p:nvPr/>
        </p:nvCxnSpPr>
        <p:spPr>
          <a:xfrm flipH="1">
            <a:off x="1596302" y="2132856"/>
            <a:ext cx="2039594" cy="383793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Zaoblený obdélník 11"/>
          <p:cNvSpPr/>
          <p:nvPr/>
        </p:nvSpPr>
        <p:spPr>
          <a:xfrm>
            <a:off x="107504" y="5754141"/>
            <a:ext cx="1872208" cy="55517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13904"/>
                </a:solidFill>
              </a:rPr>
              <a:t>l</a:t>
            </a:r>
            <a:r>
              <a:rPr lang="cs-CZ" sz="1200" dirty="0" smtClean="0">
                <a:solidFill>
                  <a:srgbClr val="013904"/>
                </a:solidFill>
              </a:rPr>
              <a:t>es, louka, neudržované plochy</a:t>
            </a:r>
            <a:endParaRPr lang="cs-CZ" sz="1200" dirty="0">
              <a:solidFill>
                <a:srgbClr val="013904"/>
              </a:solidFill>
            </a:endParaRPr>
          </a:p>
        </p:txBody>
      </p:sp>
      <p:sp>
        <p:nvSpPr>
          <p:cNvPr id="13" name="Zaoblený obdélník 12"/>
          <p:cNvSpPr/>
          <p:nvPr/>
        </p:nvSpPr>
        <p:spPr>
          <a:xfrm>
            <a:off x="1655256" y="3789040"/>
            <a:ext cx="1145767" cy="648072"/>
          </a:xfrm>
          <a:prstGeom prst="roundRect">
            <a:avLst/>
          </a:prstGeom>
          <a:solidFill>
            <a:srgbClr val="F2A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13904"/>
                </a:solidFill>
              </a:rPr>
              <a:t>POLNÍ PLODINY</a:t>
            </a:r>
            <a:endParaRPr lang="cs-CZ" sz="1400" dirty="0">
              <a:solidFill>
                <a:srgbClr val="013904"/>
              </a:solidFill>
            </a:endParaRPr>
          </a:p>
        </p:txBody>
      </p:sp>
      <p:sp>
        <p:nvSpPr>
          <p:cNvPr id="14" name="Zaoblený obdélník 13"/>
          <p:cNvSpPr/>
          <p:nvPr/>
        </p:nvSpPr>
        <p:spPr>
          <a:xfrm>
            <a:off x="2915816" y="3789040"/>
            <a:ext cx="1836204" cy="648072"/>
          </a:xfrm>
          <a:prstGeom prst="roundRect">
            <a:avLst/>
          </a:prstGeom>
          <a:solidFill>
            <a:srgbClr val="F2A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13904"/>
                </a:solidFill>
              </a:rPr>
              <a:t>OVOCNÉ STROMY A KEŘE</a:t>
            </a:r>
            <a:endParaRPr lang="cs-CZ" sz="1400" dirty="0">
              <a:solidFill>
                <a:srgbClr val="013904"/>
              </a:solidFill>
            </a:endParaRPr>
          </a:p>
        </p:txBody>
      </p:sp>
      <p:sp>
        <p:nvSpPr>
          <p:cNvPr id="15" name="Zaoblený obdélník 14"/>
          <p:cNvSpPr/>
          <p:nvPr/>
        </p:nvSpPr>
        <p:spPr>
          <a:xfrm>
            <a:off x="4878034" y="3789040"/>
            <a:ext cx="1260140" cy="648072"/>
          </a:xfrm>
          <a:prstGeom prst="roundRect">
            <a:avLst/>
          </a:prstGeom>
          <a:solidFill>
            <a:srgbClr val="F2A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13904"/>
                </a:solidFill>
              </a:rPr>
              <a:t>ZELENINA</a:t>
            </a:r>
            <a:endParaRPr lang="cs-CZ" sz="1400" dirty="0">
              <a:solidFill>
                <a:srgbClr val="013904"/>
              </a:solidFill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6240791" y="3789040"/>
            <a:ext cx="1404156" cy="648072"/>
          </a:xfrm>
          <a:prstGeom prst="roundRect">
            <a:avLst/>
          </a:prstGeom>
          <a:solidFill>
            <a:srgbClr val="F5B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13904"/>
                </a:solidFill>
              </a:rPr>
              <a:t>ZAHRADNÍ ROSTLINY</a:t>
            </a:r>
            <a:endParaRPr lang="cs-CZ" sz="1400" dirty="0">
              <a:solidFill>
                <a:srgbClr val="013904"/>
              </a:solidFill>
            </a:endParaRPr>
          </a:p>
        </p:txBody>
      </p:sp>
      <p:sp>
        <p:nvSpPr>
          <p:cNvPr id="20" name="Zaoblený obdélník 19"/>
          <p:cNvSpPr/>
          <p:nvPr/>
        </p:nvSpPr>
        <p:spPr>
          <a:xfrm>
            <a:off x="7776356" y="3789040"/>
            <a:ext cx="1224136" cy="648072"/>
          </a:xfrm>
          <a:prstGeom prst="roundRect">
            <a:avLst/>
          </a:prstGeom>
          <a:solidFill>
            <a:srgbClr val="F5B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dirty="0" smtClean="0">
                <a:solidFill>
                  <a:srgbClr val="013904"/>
                </a:solidFill>
              </a:rPr>
              <a:t>POKOJOVÉ ROSTLINY</a:t>
            </a:r>
            <a:endParaRPr lang="cs-CZ" sz="1400" dirty="0">
              <a:solidFill>
                <a:srgbClr val="013904"/>
              </a:solidFill>
            </a:endParaRPr>
          </a:p>
        </p:txBody>
      </p:sp>
      <p:cxnSp>
        <p:nvCxnSpPr>
          <p:cNvPr id="7" name="Přímá spojnice se šipkou 6"/>
          <p:cNvCxnSpPr>
            <a:stCxn id="16" idx="2"/>
            <a:endCxn id="13" idx="0"/>
          </p:cNvCxnSpPr>
          <p:nvPr/>
        </p:nvCxnSpPr>
        <p:spPr>
          <a:xfrm flipH="1">
            <a:off x="2228140" y="3164721"/>
            <a:ext cx="2343860" cy="62431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Přímá spojnice se šipkou 22"/>
          <p:cNvCxnSpPr>
            <a:stCxn id="16" idx="2"/>
            <a:endCxn id="14" idx="0"/>
          </p:cNvCxnSpPr>
          <p:nvPr/>
        </p:nvCxnSpPr>
        <p:spPr>
          <a:xfrm flipH="1">
            <a:off x="3833918" y="3164721"/>
            <a:ext cx="738082" cy="62431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Přímá spojnice se šipkou 26"/>
          <p:cNvCxnSpPr>
            <a:stCxn id="16" idx="2"/>
            <a:endCxn id="15" idx="0"/>
          </p:cNvCxnSpPr>
          <p:nvPr/>
        </p:nvCxnSpPr>
        <p:spPr>
          <a:xfrm>
            <a:off x="4572000" y="3164721"/>
            <a:ext cx="936104" cy="62431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4" name="Přímá spojnice se šipkou 1023"/>
          <p:cNvCxnSpPr>
            <a:stCxn id="18" idx="2"/>
            <a:endCxn id="19" idx="0"/>
          </p:cNvCxnSpPr>
          <p:nvPr/>
        </p:nvCxnSpPr>
        <p:spPr>
          <a:xfrm flipH="1">
            <a:off x="6942869" y="3164721"/>
            <a:ext cx="509451" cy="62431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7" name="Přímá spojnice se šipkou 1026"/>
          <p:cNvCxnSpPr>
            <a:stCxn id="18" idx="2"/>
            <a:endCxn id="20" idx="0"/>
          </p:cNvCxnSpPr>
          <p:nvPr/>
        </p:nvCxnSpPr>
        <p:spPr>
          <a:xfrm>
            <a:off x="7452320" y="3164721"/>
            <a:ext cx="936104" cy="624319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9" name="Přímá spojnice se šipkou 1028"/>
          <p:cNvCxnSpPr>
            <a:stCxn id="17" idx="2"/>
            <a:endCxn id="12" idx="0"/>
          </p:cNvCxnSpPr>
          <p:nvPr/>
        </p:nvCxnSpPr>
        <p:spPr>
          <a:xfrm flipH="1">
            <a:off x="1043608" y="3164721"/>
            <a:ext cx="552694" cy="2589420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Zaoblený obdélník 43"/>
          <p:cNvSpPr/>
          <p:nvPr/>
        </p:nvSpPr>
        <p:spPr>
          <a:xfrm>
            <a:off x="1888398" y="4848209"/>
            <a:ext cx="679483" cy="555183"/>
          </a:xfrm>
          <a:prstGeom prst="roundRect">
            <a:avLst/>
          </a:prstGeom>
          <a:solidFill>
            <a:srgbClr val="F2A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rgbClr val="013904"/>
                </a:solidFill>
              </a:rPr>
              <a:t>pole</a:t>
            </a:r>
            <a:endParaRPr lang="cs-CZ" sz="1200" dirty="0">
              <a:solidFill>
                <a:srgbClr val="013904"/>
              </a:solidFill>
            </a:endParaRPr>
          </a:p>
        </p:txBody>
      </p:sp>
      <p:sp>
        <p:nvSpPr>
          <p:cNvPr id="45" name="Zaoblený obdélník 44"/>
          <p:cNvSpPr/>
          <p:nvPr/>
        </p:nvSpPr>
        <p:spPr>
          <a:xfrm>
            <a:off x="3383868" y="4848219"/>
            <a:ext cx="900099" cy="555179"/>
          </a:xfrm>
          <a:prstGeom prst="roundRect">
            <a:avLst/>
          </a:prstGeom>
          <a:solidFill>
            <a:srgbClr val="F2A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13904"/>
                </a:solidFill>
              </a:rPr>
              <a:t>s</a:t>
            </a:r>
            <a:r>
              <a:rPr lang="cs-CZ" sz="1200" dirty="0" smtClean="0">
                <a:solidFill>
                  <a:srgbClr val="013904"/>
                </a:solidFill>
              </a:rPr>
              <a:t>ad, zahrada</a:t>
            </a:r>
            <a:endParaRPr lang="cs-CZ" sz="1200" dirty="0">
              <a:solidFill>
                <a:srgbClr val="013904"/>
              </a:solidFill>
            </a:endParaRPr>
          </a:p>
        </p:txBody>
      </p:sp>
      <p:sp>
        <p:nvSpPr>
          <p:cNvPr id="46" name="Zaoblený obdélník 45"/>
          <p:cNvSpPr/>
          <p:nvPr/>
        </p:nvSpPr>
        <p:spPr>
          <a:xfrm>
            <a:off x="5067055" y="4848217"/>
            <a:ext cx="882098" cy="555175"/>
          </a:xfrm>
          <a:prstGeom prst="roundRect">
            <a:avLst/>
          </a:prstGeom>
          <a:solidFill>
            <a:srgbClr val="F2AC4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13904"/>
                </a:solidFill>
              </a:rPr>
              <a:t>p</a:t>
            </a:r>
            <a:r>
              <a:rPr lang="cs-CZ" sz="1200" dirty="0" smtClean="0">
                <a:solidFill>
                  <a:srgbClr val="013904"/>
                </a:solidFill>
              </a:rPr>
              <a:t>ole, zahrada</a:t>
            </a:r>
            <a:endParaRPr lang="cs-CZ" sz="1200" dirty="0">
              <a:solidFill>
                <a:srgbClr val="013904"/>
              </a:solidFill>
            </a:endParaRPr>
          </a:p>
        </p:txBody>
      </p:sp>
      <p:sp>
        <p:nvSpPr>
          <p:cNvPr id="47" name="Zaoblený obdélník 46"/>
          <p:cNvSpPr/>
          <p:nvPr/>
        </p:nvSpPr>
        <p:spPr>
          <a:xfrm>
            <a:off x="6463118" y="4848217"/>
            <a:ext cx="959501" cy="555177"/>
          </a:xfrm>
          <a:prstGeom prst="roundRect">
            <a:avLst/>
          </a:prstGeom>
          <a:solidFill>
            <a:srgbClr val="F5B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>
                <a:solidFill>
                  <a:srgbClr val="013904"/>
                </a:solidFill>
              </a:rPr>
              <a:t>z</a:t>
            </a:r>
            <a:r>
              <a:rPr lang="cs-CZ" sz="1200" dirty="0" smtClean="0">
                <a:solidFill>
                  <a:srgbClr val="013904"/>
                </a:solidFill>
              </a:rPr>
              <a:t>ahrada, park</a:t>
            </a:r>
            <a:endParaRPr lang="cs-CZ" sz="1200" dirty="0">
              <a:solidFill>
                <a:srgbClr val="013904"/>
              </a:solidFill>
            </a:endParaRPr>
          </a:p>
        </p:txBody>
      </p:sp>
      <p:sp>
        <p:nvSpPr>
          <p:cNvPr id="48" name="Zaoblený obdélník 47"/>
          <p:cNvSpPr/>
          <p:nvPr/>
        </p:nvSpPr>
        <p:spPr>
          <a:xfrm>
            <a:off x="7980239" y="4848219"/>
            <a:ext cx="816369" cy="555177"/>
          </a:xfrm>
          <a:prstGeom prst="roundRect">
            <a:avLst/>
          </a:prstGeom>
          <a:solidFill>
            <a:srgbClr val="F5BC6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200" dirty="0" smtClean="0">
                <a:solidFill>
                  <a:srgbClr val="013904"/>
                </a:solidFill>
              </a:rPr>
              <a:t>lidská obydlí</a:t>
            </a:r>
            <a:endParaRPr lang="cs-CZ" sz="1200" dirty="0">
              <a:solidFill>
                <a:srgbClr val="013904"/>
              </a:solidFill>
            </a:endParaRPr>
          </a:p>
        </p:txBody>
      </p:sp>
      <p:cxnSp>
        <p:nvCxnSpPr>
          <p:cNvPr id="1037" name="Přímá spojnice se šipkou 1036"/>
          <p:cNvCxnSpPr>
            <a:stCxn id="13" idx="2"/>
          </p:cNvCxnSpPr>
          <p:nvPr/>
        </p:nvCxnSpPr>
        <p:spPr>
          <a:xfrm>
            <a:off x="2228140" y="4437112"/>
            <a:ext cx="0" cy="41110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9" name="Přímá spojnice se šipkou 1038"/>
          <p:cNvCxnSpPr>
            <a:stCxn id="14" idx="2"/>
            <a:endCxn id="45" idx="0"/>
          </p:cNvCxnSpPr>
          <p:nvPr/>
        </p:nvCxnSpPr>
        <p:spPr>
          <a:xfrm>
            <a:off x="3833918" y="4437112"/>
            <a:ext cx="0" cy="41110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2" name="Přímá spojnice se šipkou 1041"/>
          <p:cNvCxnSpPr>
            <a:stCxn id="15" idx="2"/>
            <a:endCxn id="46" idx="0"/>
          </p:cNvCxnSpPr>
          <p:nvPr/>
        </p:nvCxnSpPr>
        <p:spPr>
          <a:xfrm>
            <a:off x="5508104" y="4437112"/>
            <a:ext cx="0" cy="41110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4" name="Přímá spojnice se šipkou 1043"/>
          <p:cNvCxnSpPr>
            <a:stCxn id="19" idx="2"/>
            <a:endCxn id="47" idx="0"/>
          </p:cNvCxnSpPr>
          <p:nvPr/>
        </p:nvCxnSpPr>
        <p:spPr>
          <a:xfrm>
            <a:off x="6942869" y="4437112"/>
            <a:ext cx="0" cy="411105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6" name="Přímá spojnice se šipkou 1045"/>
          <p:cNvCxnSpPr>
            <a:stCxn id="20" idx="2"/>
            <a:endCxn id="48" idx="0"/>
          </p:cNvCxnSpPr>
          <p:nvPr/>
        </p:nvCxnSpPr>
        <p:spPr>
          <a:xfrm>
            <a:off x="8388424" y="4437112"/>
            <a:ext cx="0" cy="411107"/>
          </a:xfrm>
          <a:prstGeom prst="straightConnector1">
            <a:avLst/>
          </a:prstGeom>
          <a:ln w="28575">
            <a:solidFill>
              <a:schemeClr val="accent1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20764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10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4500"/>
                            </p:stCondLst>
                            <p:childTnLst>
                              <p:par>
                                <p:cTn id="3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10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3" dur="2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1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2000"/>
                            </p:stCondLst>
                            <p:childTnLst>
                              <p:par>
                                <p:cTn id="8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3" dur="500"/>
                                        <p:tgtEl>
                                          <p:spTgt spid="10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000"/>
                            </p:stCondLst>
                            <p:childTnLst>
                              <p:par>
                                <p:cTn id="9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000"/>
                            </p:stCondLst>
                            <p:childTnLst>
                              <p:par>
                                <p:cTn id="10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500"/>
                                        <p:tgtEl>
                                          <p:spTgt spid="10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1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16" grpId="0" animBg="1"/>
      <p:bldP spid="17" grpId="0" animBg="1"/>
      <p:bldP spid="18" grpId="0" animBg="1"/>
      <p:bldP spid="12" grpId="0" animBg="1"/>
      <p:bldP spid="13" grpId="0" animBg="1"/>
      <p:bldP spid="14" grpId="0" animBg="1"/>
      <p:bldP spid="15" grpId="0" animBg="1"/>
      <p:bldP spid="19" grpId="0" animBg="1"/>
      <p:bldP spid="20" grpId="0" animBg="1"/>
      <p:bldP spid="44" grpId="0" animBg="1"/>
      <p:bldP spid="45" grpId="0" animBg="1"/>
      <p:bldP spid="46" grpId="0" animBg="1"/>
      <p:bldP spid="47" grpId="0" animBg="1"/>
      <p:bldP spid="48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1412776"/>
            <a:ext cx="6624735" cy="4968552"/>
          </a:xfrm>
          <a:prstGeom prst="rect">
            <a:avLst/>
          </a:prstGeom>
        </p:spPr>
      </p:pic>
      <p:sp>
        <p:nvSpPr>
          <p:cNvPr id="3" name="Tlačítko akce: Domů 2">
            <a:hlinkClick r:id="rId3" action="ppaction://hlinksldjump" highlightClick="1"/>
          </p:cNvPr>
          <p:cNvSpPr/>
          <p:nvPr/>
        </p:nvSpPr>
        <p:spPr>
          <a:xfrm>
            <a:off x="8362188" y="302168"/>
            <a:ext cx="521208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4" name="TextovéPole 3"/>
          <p:cNvSpPr txBox="1"/>
          <p:nvPr/>
        </p:nvSpPr>
        <p:spPr>
          <a:xfrm>
            <a:off x="3696784" y="644668"/>
            <a:ext cx="17796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013904"/>
                </a:solidFill>
              </a:rPr>
              <a:t>Ploník obecný</a:t>
            </a:r>
            <a:endParaRPr lang="cs-CZ" dirty="0">
              <a:solidFill>
                <a:srgbClr val="013904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461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26" y="3950568"/>
            <a:ext cx="3456383" cy="2592288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96" y="1556792"/>
            <a:ext cx="2383972" cy="3999355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16216" y="1541837"/>
            <a:ext cx="2232248" cy="3999355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8726" y="1176505"/>
            <a:ext cx="3436702" cy="2577527"/>
          </a:xfrm>
          <a:prstGeom prst="rect">
            <a:avLst/>
          </a:prstGeom>
        </p:spPr>
      </p:pic>
      <p:sp>
        <p:nvSpPr>
          <p:cNvPr id="6" name="Tlačítko akce: Domů 5">
            <a:hlinkClick r:id="rId6" action="ppaction://hlinksldjump" highlightClick="1"/>
          </p:cNvPr>
          <p:cNvSpPr/>
          <p:nvPr/>
        </p:nvSpPr>
        <p:spPr>
          <a:xfrm>
            <a:off x="8316416" y="188640"/>
            <a:ext cx="521208" cy="555817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035460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000"/>
                            </p:stCondLst>
                            <p:childTnLst>
                              <p:par>
                                <p:cTn id="23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1412775"/>
            <a:ext cx="2664296" cy="5080193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412775"/>
            <a:ext cx="3348827" cy="5080193"/>
          </a:xfrm>
          <a:prstGeom prst="rect">
            <a:avLst/>
          </a:prstGeom>
        </p:spPr>
      </p:pic>
      <p:sp>
        <p:nvSpPr>
          <p:cNvPr id="6" name="Tlačítko akce: Domů 5">
            <a:hlinkClick r:id="rId4" action="ppaction://hlinksldjump" highlightClick="1"/>
          </p:cNvPr>
          <p:cNvSpPr/>
          <p:nvPr/>
        </p:nvSpPr>
        <p:spPr>
          <a:xfrm>
            <a:off x="8386001" y="188640"/>
            <a:ext cx="540515" cy="52120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2354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lačítko akce: Domů 1">
            <a:hlinkClick r:id="rId2" action="ppaction://hlinksldjump" highlightClick="1"/>
          </p:cNvPr>
          <p:cNvSpPr/>
          <p:nvPr/>
        </p:nvSpPr>
        <p:spPr>
          <a:xfrm>
            <a:off x="8532440" y="260648"/>
            <a:ext cx="432048" cy="432048"/>
          </a:xfrm>
          <a:prstGeom prst="actionButtonHom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7784" y="1196752"/>
            <a:ext cx="3600400" cy="55553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21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esta">
  <a:themeElements>
    <a:clrScheme name="Cesta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Aspek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Cesta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407</TotalTime>
  <Words>361</Words>
  <Application>Microsoft Office PowerPoint</Application>
  <PresentationFormat>Předvádění na obrazovce (4:3)</PresentationFormat>
  <Paragraphs>85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Cesta</vt:lpstr>
      <vt:lpstr>Prezentace aplikace PowerPoint</vt:lpstr>
      <vt:lpstr>Rostliny</vt:lpstr>
      <vt:lpstr>Vlastnosti rostlin</vt:lpstr>
      <vt:lpstr>Dělení rostlin</vt:lpstr>
      <vt:lpstr>Dělení rostlin podle místa růstu a užitku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Plané rostliny</vt:lpstr>
      <vt:lpstr>Užitkové rostliny</vt:lpstr>
      <vt:lpstr>Okrasné rostliny</vt:lpstr>
      <vt:lpstr>Nakresli vždy 1 rostlinu:</vt:lpstr>
      <vt:lpstr>Použité zdroje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Rostliny</dc:title>
  <dc:creator>Jana Dobrá</dc:creator>
  <cp:lastModifiedBy>Jana Dobrá</cp:lastModifiedBy>
  <cp:revision>61</cp:revision>
  <dcterms:created xsi:type="dcterms:W3CDTF">2012-10-13T22:07:39Z</dcterms:created>
  <dcterms:modified xsi:type="dcterms:W3CDTF">2012-10-27T21:35:34Z</dcterms:modified>
</cp:coreProperties>
</file>